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1058" r:id="rId2"/>
    <p:sldId id="1020" r:id="rId3"/>
    <p:sldId id="1021" r:id="rId4"/>
    <p:sldId id="1098" r:id="rId5"/>
    <p:sldId id="1022" r:id="rId6"/>
    <p:sldId id="1023" r:id="rId7"/>
    <p:sldId id="1044" r:id="rId8"/>
    <p:sldId id="1069" r:id="rId9"/>
    <p:sldId id="1024" r:id="rId10"/>
    <p:sldId id="1075" r:id="rId11"/>
    <p:sldId id="1045" r:id="rId12"/>
    <p:sldId id="1027" r:id="rId13"/>
    <p:sldId id="1077" r:id="rId14"/>
    <p:sldId id="1076" r:id="rId15"/>
    <p:sldId id="1078" r:id="rId16"/>
    <p:sldId id="1093" r:id="rId17"/>
    <p:sldId id="1094" r:id="rId18"/>
    <p:sldId id="1048" r:id="rId19"/>
    <p:sldId id="1080" r:id="rId20"/>
    <p:sldId id="1081" r:id="rId21"/>
    <p:sldId id="1082" r:id="rId22"/>
    <p:sldId id="1083" r:id="rId23"/>
    <p:sldId id="1061" r:id="rId24"/>
    <p:sldId id="1073" r:id="rId25"/>
    <p:sldId id="1063" r:id="rId26"/>
    <p:sldId id="1084" r:id="rId27"/>
    <p:sldId id="1085" r:id="rId28"/>
    <p:sldId id="1086" r:id="rId29"/>
    <p:sldId id="1033" r:id="rId30"/>
    <p:sldId id="1065" r:id="rId31"/>
    <p:sldId id="1066" r:id="rId32"/>
    <p:sldId id="1096" r:id="rId33"/>
    <p:sldId id="1097" r:id="rId34"/>
    <p:sldId id="1049" r:id="rId35"/>
    <p:sldId id="1038" r:id="rId36"/>
    <p:sldId id="1074" r:id="rId37"/>
    <p:sldId id="1059" r:id="rId38"/>
    <p:sldId id="1088" r:id="rId39"/>
  </p:sldIdLst>
  <p:sldSz cx="9144000" cy="5143500" type="screen16x9"/>
  <p:notesSz cx="7023100" cy="9309100"/>
  <p:custDataLst>
    <p:tags r:id="rId42"/>
  </p:custDataLst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6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sood" initials="p" lastIdx="4" clrIdx="0"/>
  <p:cmAuthor id="1" name="Hiral Mistry (Shah)" initials="HM(" lastIdx="4" clrIdx="1"/>
  <p:cmAuthor id="2" name="Veronica Neiman" initials="VN" lastIdx="2" clrIdx="2"/>
  <p:cmAuthor id="3" name="sophie.susen" initials="s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DFA"/>
    <a:srgbClr val="4E81BD"/>
    <a:srgbClr val="F7B8C9"/>
    <a:srgbClr val="C6D9F1"/>
    <a:srgbClr val="EAEEFB"/>
    <a:srgbClr val="7394B4"/>
    <a:srgbClr val="E1A8B6"/>
    <a:srgbClr val="CDA5CD"/>
    <a:srgbClr val="E31F25"/>
    <a:srgbClr val="E6A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86614" autoAdjust="0"/>
  </p:normalViewPr>
  <p:slideViewPr>
    <p:cSldViewPr snapToGrid="0" showGuides="1">
      <p:cViewPr varScale="1">
        <p:scale>
          <a:sx n="55" d="100"/>
          <a:sy n="55" d="100"/>
        </p:scale>
        <p:origin x="1008" y="42"/>
      </p:cViewPr>
      <p:guideLst>
        <p:guide orient="horz" pos="2626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howGuides="1">
      <p:cViewPr varScale="1">
        <p:scale>
          <a:sx n="71" d="100"/>
          <a:sy n="71" d="100"/>
        </p:scale>
        <p:origin x="2640" y="192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5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Graphique%20dans%20Microsoft%20Office%20PowerPoint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Classeur10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Classeur10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Classeur10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/>
              <a:t>Propensity-score</a:t>
            </a:r>
            <a:r>
              <a:rPr lang="fr-FR" sz="1800" baseline="0"/>
              <a:t> matched cohort</a:t>
            </a:r>
            <a:endParaRPr lang="fr-FR" sz="1800"/>
          </a:p>
        </c:rich>
      </c:tx>
      <c:layout>
        <c:manualLayout>
          <c:xMode val="edge"/>
          <c:yMode val="edge"/>
          <c:x val="0.245127299724757"/>
          <c:y val="1.2050479172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SE-THV (n=3910)</c:v>
                </c:pt>
              </c:strCache>
            </c:strRef>
          </c:tx>
          <c:spPr>
            <a:solidFill>
              <a:srgbClr val="F7B8C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495871360278002E-3"/>
                  <c:y val="9.037977986526229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19.8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73163841807902E-2"/>
                      <c:h val="5.25099629945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190-4ED9-A36E-B05ED3E688FB}"/>
                </c:ext>
              </c:extLst>
            </c:dLbl>
            <c:dLbl>
              <c:idx val="1"/>
              <c:layout>
                <c:manualLayout>
                  <c:x val="0"/>
                  <c:y val="1.807571875889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90-4ED9-A36E-B05ED3E688FB}"/>
                </c:ext>
              </c:extLst>
            </c:dLbl>
            <c:dLbl>
              <c:idx val="2"/>
              <c:layout>
                <c:manualLayout>
                  <c:x val="-1.6864453400975601E-16"/>
                  <c:y val="1.80757187588953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90-4ED9-A36E-B05ED3E688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PVR≥moderate and/or Intra-hospital mortality</c:v>
                </c:pt>
                <c:pt idx="1">
                  <c:v>PVR≥moderate </c:v>
                </c:pt>
                <c:pt idx="2">
                  <c:v>Intra-hospital mortality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19.8</c:v>
                </c:pt>
                <c:pt idx="1">
                  <c:v>15.5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90-4ED9-A36E-B05ED3E688F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BE-THV (n=3910)</c:v>
                </c:pt>
              </c:strCache>
            </c:strRef>
          </c:tx>
          <c:spPr>
            <a:solidFill>
              <a:srgbClr val="4E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994495147037504E-3"/>
                  <c:y val="6.025239586298509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90-4ED9-A36E-B05ED3E688FB}"/>
                </c:ext>
              </c:extLst>
            </c:dLbl>
            <c:dLbl>
              <c:idx val="1"/>
              <c:layout>
                <c:manualLayout>
                  <c:x val="-2.2997247573518799E-3"/>
                  <c:y val="6.025239586298509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90-4ED9-A36E-B05ED3E688FB}"/>
                </c:ext>
              </c:extLst>
            </c:dLbl>
            <c:dLbl>
              <c:idx val="2"/>
              <c:layout>
                <c:manualLayout>
                  <c:x val="-6.8991742720557903E-3"/>
                  <c:y val="1.50630989657462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90-4ED9-A36E-B05ED3E688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PVR≥moderate and/or Intra-hospital mortality</c:v>
                </c:pt>
                <c:pt idx="1">
                  <c:v>PVR≥moderate </c:v>
                </c:pt>
                <c:pt idx="2">
                  <c:v>Intra-hospital mortality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11.9</c:v>
                </c:pt>
                <c:pt idx="1">
                  <c:v>8.3000000000000007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90-4ED9-A36E-B05ED3E68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24574880"/>
        <c:axId val="-524575424"/>
      </c:barChart>
      <c:catAx>
        <c:axId val="-52457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4575424"/>
        <c:crosses val="autoZero"/>
        <c:auto val="1"/>
        <c:lblAlgn val="ctr"/>
        <c:lblOffset val="100"/>
        <c:noMultiLvlLbl val="0"/>
      </c:catAx>
      <c:valAx>
        <c:axId val="-524575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2457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/>
              <a:t>Propensity-score</a:t>
            </a:r>
            <a:r>
              <a:rPr lang="fr-FR" sz="1800" baseline="0"/>
              <a:t> matched cohort</a:t>
            </a:r>
            <a:endParaRPr lang="fr-FR" sz="1800"/>
          </a:p>
        </c:rich>
      </c:tx>
      <c:layout>
        <c:manualLayout>
          <c:xMode val="edge"/>
          <c:yMode val="edge"/>
          <c:x val="0.245127299724757"/>
          <c:y val="1.2050479172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SE-THV (n=3910)</c:v>
                </c:pt>
              </c:strCache>
            </c:strRef>
          </c:tx>
          <c:spPr>
            <a:solidFill>
              <a:srgbClr val="F7B8C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495871360278002E-3"/>
                  <c:y val="9.037977986526229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19.8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73163841807902E-2"/>
                      <c:h val="5.25099629945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846-47DD-B193-8EE3CE1ECB64}"/>
                </c:ext>
              </c:extLst>
            </c:dLbl>
            <c:dLbl>
              <c:idx val="1"/>
              <c:layout>
                <c:manualLayout>
                  <c:x val="0"/>
                  <c:y val="1.8075718758895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15.5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46-47DD-B193-8EE3CE1ECB64}"/>
                </c:ext>
              </c:extLst>
            </c:dLbl>
            <c:dLbl>
              <c:idx val="2"/>
              <c:layout>
                <c:manualLayout>
                  <c:x val="-1.6864453400975601E-16"/>
                  <c:y val="1.80757187588953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46-47DD-B193-8EE3CE1ECB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PVR≥moderate and/or Intra-hospital mortality</c:v>
                </c:pt>
                <c:pt idx="1">
                  <c:v>PVR≥moderate </c:v>
                </c:pt>
                <c:pt idx="2">
                  <c:v>Intra-hospital mortality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19.8</c:v>
                </c:pt>
                <c:pt idx="1">
                  <c:v>15.5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46-47DD-B193-8EE3CE1ECB64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BE-THV (n=3910)</c:v>
                </c:pt>
              </c:strCache>
            </c:strRef>
          </c:tx>
          <c:spPr>
            <a:solidFill>
              <a:srgbClr val="4E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5994495147037504E-3"/>
                  <c:y val="6.025239586298509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46-47DD-B193-8EE3CE1ECB64}"/>
                </c:ext>
              </c:extLst>
            </c:dLbl>
            <c:dLbl>
              <c:idx val="1"/>
              <c:layout>
                <c:manualLayout>
                  <c:x val="-2.2997247573518799E-3"/>
                  <c:y val="6.025239586298509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46-47DD-B193-8EE3CE1ECB64}"/>
                </c:ext>
              </c:extLst>
            </c:dLbl>
            <c:dLbl>
              <c:idx val="2"/>
              <c:layout>
                <c:manualLayout>
                  <c:x val="-6.8991742720557903E-3"/>
                  <c:y val="1.50630989657462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46-47DD-B193-8EE3CE1ECB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PVR≥moderate and/or Intra-hospital mortality</c:v>
                </c:pt>
                <c:pt idx="1">
                  <c:v>PVR≥moderate </c:v>
                </c:pt>
                <c:pt idx="2">
                  <c:v>Intra-hospital mortality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11.9</c:v>
                </c:pt>
                <c:pt idx="1">
                  <c:v>8.3000000000000007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846-47DD-B193-8EE3CE1EC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24571616"/>
        <c:axId val="-524578144"/>
      </c:barChart>
      <c:catAx>
        <c:axId val="-52457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24578144"/>
        <c:crosses val="autoZero"/>
        <c:auto val="1"/>
        <c:lblAlgn val="ctr"/>
        <c:lblOffset val="100"/>
        <c:noMultiLvlLbl val="0"/>
      </c:catAx>
      <c:valAx>
        <c:axId val="-5245781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2457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All-cause mortality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660719572944298E-2"/>
          <c:y val="0.20016524447273301"/>
          <c:w val="0.92467856085411104"/>
          <c:h val="0.6683326890515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'[Graphique dans Microsoft Office PowerPoint]Feuil1'!$A$2</c:f>
              <c:strCache>
                <c:ptCount val="1"/>
                <c:pt idx="0">
                  <c:v>PVR≥moderate and/or Intra-hospital mortality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B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EF-454E-989A-45004FEF5EBB}"/>
              </c:ext>
            </c:extLst>
          </c:dPt>
          <c:dPt>
            <c:idx val="1"/>
            <c:invertIfNegative val="0"/>
            <c:bubble3D val="0"/>
            <c:spPr>
              <a:solidFill>
                <a:srgbClr val="4E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EF-454E-989A-45004FEF5EBB}"/>
              </c:ext>
            </c:extLst>
          </c:dPt>
          <c:dLbls>
            <c:dLbl>
              <c:idx val="0"/>
              <c:layout>
                <c:manualLayout>
                  <c:x val="4.0828871091358899E-3"/>
                  <c:y val="3.762962962962960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EF-454E-989A-45004FEF5EBB}"/>
                </c:ext>
              </c:extLst>
            </c:dLbl>
            <c:dLbl>
              <c:idx val="1"/>
              <c:layout>
                <c:manualLayout>
                  <c:x val="0"/>
                  <c:y val="2.82222222222222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26.6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EF-454E-989A-45004FEF5E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'[Graphique dans Microsoft Office PowerPoint]Feuil1'!$B$1:$C$1</c:f>
              <c:strCache>
                <c:ptCount val="2"/>
                <c:pt idx="0">
                  <c:v>SE-THV (n=3910)</c:v>
                </c:pt>
                <c:pt idx="1">
                  <c:v>BE-THV (n=3910)</c:v>
                </c:pt>
              </c:strCache>
            </c:strRef>
          </c:cat>
          <c:val>
            <c:numRef>
              <c:f>'[Graphique dans Microsoft Office PowerPoint]Feuil1'!$B$2:$C$2</c:f>
              <c:numCache>
                <c:formatCode>General</c:formatCode>
                <c:ptCount val="2"/>
                <c:pt idx="0">
                  <c:v>29.8</c:v>
                </c:pt>
                <c:pt idx="1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EF-454E-989A-45004FEF5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-50"/>
        <c:axId val="-756140624"/>
        <c:axId val="-756135728"/>
      </c:barChart>
      <c:catAx>
        <c:axId val="-75614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6135728"/>
        <c:crosses val="autoZero"/>
        <c:auto val="1"/>
        <c:lblAlgn val="ctr"/>
        <c:lblOffset val="100"/>
        <c:noMultiLvlLbl val="0"/>
      </c:catAx>
      <c:valAx>
        <c:axId val="-756135728"/>
        <c:scaling>
          <c:orientation val="minMax"/>
          <c:max val="35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out"/>
        <c:minorTickMark val="none"/>
        <c:tickLblPos val="nextTo"/>
        <c:crossAx val="-75614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Cardiovascular mortality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Feuil1!$A$71</c:f>
              <c:strCache>
                <c:ptCount val="1"/>
                <c:pt idx="0">
                  <c:v>Cardiovascular mortality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B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D3-4AD4-AFF0-9E8A0325141E}"/>
              </c:ext>
            </c:extLst>
          </c:dPt>
          <c:dPt>
            <c:idx val="1"/>
            <c:invertIfNegative val="0"/>
            <c:bubble3D val="0"/>
            <c:spPr>
              <a:solidFill>
                <a:srgbClr val="4E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D3-4AD4-AFF0-9E8A0325141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23.3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D3-4AD4-AFF0-9E8A032514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20.9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D3-4AD4-AFF0-9E8A032514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Feuil1!$B$70:$C$70</c:f>
              <c:strCache>
                <c:ptCount val="2"/>
                <c:pt idx="0">
                  <c:v>SE-THV (n=3910)</c:v>
                </c:pt>
                <c:pt idx="1">
                  <c:v>BE-THV (n=3910)</c:v>
                </c:pt>
              </c:strCache>
            </c:strRef>
          </c:cat>
          <c:val>
            <c:numRef>
              <c:f>Feuil1!$B$71:$C$71</c:f>
              <c:numCache>
                <c:formatCode>General</c:formatCode>
                <c:ptCount val="2"/>
                <c:pt idx="0">
                  <c:v>23.3</c:v>
                </c:pt>
                <c:pt idx="1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D3-4AD4-AFF0-9E8A03251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756146064"/>
        <c:axId val="-756131376"/>
      </c:barChart>
      <c:catAx>
        <c:axId val="-75614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6131376"/>
        <c:crosses val="autoZero"/>
        <c:auto val="1"/>
        <c:lblAlgn val="ctr"/>
        <c:lblOffset val="100"/>
        <c:noMultiLvlLbl val="0"/>
      </c:catAx>
      <c:valAx>
        <c:axId val="-756131376"/>
        <c:scaling>
          <c:orientation val="minMax"/>
          <c:max val="35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75614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Propensity-score</a:t>
            </a:r>
            <a:r>
              <a:rPr lang="en-US" sz="1800" baseline="0" dirty="0"/>
              <a:t> matched cohort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Feuil1!$B$48</c:f>
              <c:strCache>
                <c:ptCount val="1"/>
                <c:pt idx="0">
                  <c:v>SE-THV (n=1467)</c:v>
                </c:pt>
              </c:strCache>
            </c:strRef>
          </c:tx>
          <c:spPr>
            <a:solidFill>
              <a:srgbClr val="F7B8C9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90-4B63-8BEA-3D80F16EAF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3.9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90-4B63-8BEA-3D80F16EAF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Feuil1!$A$49:$A$51</c:f>
              <c:strCache>
                <c:ptCount val="3"/>
                <c:pt idx="0">
                  <c:v>PVR≥moderate and/or Intra-hospital mortality *</c:v>
                </c:pt>
                <c:pt idx="1">
                  <c:v>PVR≥moderate </c:v>
                </c:pt>
                <c:pt idx="2">
                  <c:v>Intra-hospital mortality</c:v>
                </c:pt>
              </c:strCache>
            </c:strRef>
          </c:cat>
          <c:val>
            <c:numRef>
              <c:f>Feuil1!$B$49:$B$51</c:f>
              <c:numCache>
                <c:formatCode>General</c:formatCode>
                <c:ptCount val="3"/>
                <c:pt idx="0">
                  <c:v>18</c:v>
                </c:pt>
                <c:pt idx="1">
                  <c:v>14.8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90-4B63-8BEA-3D80F16EAFF8}"/>
            </c:ext>
          </c:extLst>
        </c:ser>
        <c:ser>
          <c:idx val="1"/>
          <c:order val="1"/>
          <c:tx>
            <c:strRef>
              <c:f>Feuil1!$C$48</c:f>
              <c:strCache>
                <c:ptCount val="1"/>
                <c:pt idx="0">
                  <c:v>BE-THV (n=1467)</c:v>
                </c:pt>
              </c:strCache>
            </c:strRef>
          </c:tx>
          <c:spPr>
            <a:solidFill>
              <a:srgbClr val="4E81BD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90-4B63-8BEA-3D80F16EAFF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90-4B63-8BEA-3D80F16EAF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Feuil1!$A$49:$A$51</c:f>
              <c:strCache>
                <c:ptCount val="3"/>
                <c:pt idx="0">
                  <c:v>PVR≥moderate and/or Intra-hospital mortality *</c:v>
                </c:pt>
                <c:pt idx="1">
                  <c:v>PVR≥moderate </c:v>
                </c:pt>
                <c:pt idx="2">
                  <c:v>Intra-hospital mortality</c:v>
                </c:pt>
              </c:strCache>
            </c:strRef>
          </c:cat>
          <c:val>
            <c:numRef>
              <c:f>Feuil1!$C$49:$C$51</c:f>
              <c:numCache>
                <c:formatCode>General</c:formatCode>
                <c:ptCount val="3"/>
                <c:pt idx="0">
                  <c:v>8</c:v>
                </c:pt>
                <c:pt idx="1">
                  <c:v>5.7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90-4B63-8BEA-3D80F16EA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909616432"/>
        <c:axId val="-593795936"/>
      </c:barChart>
      <c:catAx>
        <c:axId val="-90961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93795936"/>
        <c:crosses val="autoZero"/>
        <c:auto val="1"/>
        <c:lblAlgn val="ctr"/>
        <c:lblOffset val="100"/>
        <c:noMultiLvlLbl val="0"/>
      </c:catAx>
      <c:valAx>
        <c:axId val="-593795936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0961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Propensity score matched cohort</a:t>
            </a:r>
          </a:p>
        </c:rich>
      </c:tx>
      <c:layout>
        <c:manualLayout>
          <c:xMode val="edge"/>
          <c:yMode val="edge"/>
          <c:x val="0.1506666666666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Feuil1!$J$22</c:f>
              <c:strCache>
                <c:ptCount val="1"/>
                <c:pt idx="0">
                  <c:v>Follow-up all-cause mortality*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7B8C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A18-4625-8A29-B5A4610362F8}"/>
              </c:ext>
            </c:extLst>
          </c:dPt>
          <c:dPt>
            <c:idx val="1"/>
            <c:invertIfNegative val="0"/>
            <c:bubble3D val="0"/>
            <c:spPr>
              <a:solidFill>
                <a:srgbClr val="4E81B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18-4625-8A29-B5A4610362F8}"/>
              </c:ext>
            </c:extLst>
          </c:dPt>
          <c:dLbls>
            <c:dLbl>
              <c:idx val="0"/>
              <c:layout>
                <c:manualLayout>
                  <c:x val="0"/>
                  <c:y val="2.35499184097314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18-4625-8A29-B5A4610362F8}"/>
                </c:ext>
              </c:extLst>
            </c:dLbl>
            <c:dLbl>
              <c:idx val="1"/>
              <c:layout>
                <c:manualLayout>
                  <c:x val="-4.0830761316873196E-3"/>
                  <c:y val="2.82599020916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18-4625-8A29-B5A4610362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Feuil1!$K$21:$L$21</c:f>
              <c:strCache>
                <c:ptCount val="2"/>
                <c:pt idx="0">
                  <c:v>SE-THV (n=1467)</c:v>
                </c:pt>
                <c:pt idx="1">
                  <c:v>BE-THV (n=1467)</c:v>
                </c:pt>
              </c:strCache>
            </c:strRef>
          </c:cat>
          <c:val>
            <c:numRef>
              <c:f>Feuil1!$K$22:$L$22</c:f>
              <c:numCache>
                <c:formatCode>General</c:formatCode>
                <c:ptCount val="2"/>
                <c:pt idx="0">
                  <c:v>17.2</c:v>
                </c:pt>
                <c:pt idx="1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18-4625-8A29-B5A461036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93795392"/>
        <c:axId val="-593794848"/>
      </c:barChart>
      <c:catAx>
        <c:axId val="-59379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93794848"/>
        <c:crosses val="autoZero"/>
        <c:auto val="1"/>
        <c:lblAlgn val="ctr"/>
        <c:lblOffset val="100"/>
        <c:noMultiLvlLbl val="0"/>
      </c:catAx>
      <c:valAx>
        <c:axId val="-593794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93795392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36BD3-4713-6E42-B0F0-A36ED6D7221A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7DDB3-1FA6-7D4E-9BA3-8707193EC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DF78C61-2BFD-40DC-97DA-71C647FC543C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AF8B003-59AB-4E53-A8DB-24CF1531C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91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B05B24-E200-1344-A256-C4BA2AFA5A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05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2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The primary outcome was significantly higher with SE­-THV (19.8%) compared to BE-­THV (11.9%; matched ­OR=1.83; 95% CI=1.57-­2.12, p&lt;0.0001)</a:t>
            </a:r>
          </a:p>
          <a:p>
            <a:r>
              <a:rPr lang="en-US" sz="1400" dirty="0"/>
              <a:t>Each component of the primary endpoint was also higher in SE­-THV patients: </a:t>
            </a:r>
          </a:p>
          <a:p>
            <a:pPr lvl="1"/>
            <a:r>
              <a:rPr lang="en-US" sz="1400" dirty="0" err="1"/>
              <a:t>PVL≥moderate</a:t>
            </a:r>
            <a:r>
              <a:rPr lang="en-US" sz="1400" dirty="0"/>
              <a:t> (15.5%vs.8.3%; matched­-OR=2.02; 95%CI, 1.69­2.41, p&lt;.0001)</a:t>
            </a:r>
          </a:p>
          <a:p>
            <a:pPr lvl="1"/>
            <a:r>
              <a:rPr lang="en-US" sz="1400" dirty="0"/>
              <a:t>In-­hospital mortality (5.6% vs 4.2%, matched-­OR=1.34; 95% CI=1.07-­1.69, p=0.01)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0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The primary outcome was significantly higher with SE­-THV (19.8%) compared to BE-­THV (11.9%; matched ­OR=1.83; 95% CI=1.57-­2.12, p&lt;0.0001)</a:t>
            </a:r>
          </a:p>
          <a:p>
            <a:r>
              <a:rPr lang="en-US" sz="1400" dirty="0"/>
              <a:t>Each component of the primary endpoint was also higher in SE­-THV patients: </a:t>
            </a:r>
          </a:p>
          <a:p>
            <a:pPr lvl="1"/>
            <a:r>
              <a:rPr lang="en-US" sz="1400" dirty="0" err="1"/>
              <a:t>PVL≥moderate</a:t>
            </a:r>
            <a:r>
              <a:rPr lang="en-US" sz="1400" dirty="0"/>
              <a:t> (15.5%vs.8.3%; matched­-OR=2.02; 95%CI, 1.69­2.41, p&lt;.0001)</a:t>
            </a:r>
          </a:p>
          <a:p>
            <a:pPr lvl="1"/>
            <a:r>
              <a:rPr lang="en-US" sz="1400" dirty="0"/>
              <a:t>In-­hospital mortality (5.6% vs 4.2%, matched-­OR=1.34; 95% CI=1.07-­1.69, p=0.01)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564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41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Supprimer?</a:t>
            </a:r>
          </a:p>
        </p:txBody>
      </p:sp>
    </p:spTree>
    <p:extLst>
      <p:ext uri="{BB962C8B-B14F-4D97-AF65-F5344CB8AC3E}">
        <p14:creationId xmlns:p14="http://schemas.microsoft.com/office/powerpoint/2010/main" val="2121327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60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latin typeface="+mn-lt"/>
                <a:ea typeface="+mn-ea"/>
                <a:cs typeface="+mn-cs"/>
              </a:rPr>
              <a:t>Supprimer</a:t>
            </a:r>
            <a:r>
              <a:rPr lang="fr-FR" sz="1200" baseline="0" dirty="0">
                <a:latin typeface="+mn-lt"/>
                <a:ea typeface="+mn-ea"/>
                <a:cs typeface="+mn-cs"/>
              </a:rPr>
              <a:t> ?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97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trike="noStrike" dirty="0"/>
          </a:p>
        </p:txBody>
      </p:sp>
    </p:spTree>
    <p:extLst>
      <p:ext uri="{BB962C8B-B14F-4D97-AF65-F5344CB8AC3E}">
        <p14:creationId xmlns:p14="http://schemas.microsoft.com/office/powerpoint/2010/main" val="6105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9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17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66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88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81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62648" y="1958941"/>
            <a:ext cx="6096000" cy="1102519"/>
          </a:xfrm>
        </p:spPr>
        <p:txBody>
          <a:bodyPr>
            <a:normAutofit/>
          </a:bodyPr>
          <a:lstStyle>
            <a:lvl1pPr algn="r">
              <a:defRPr sz="4400" b="1" spc="200" baseline="0">
                <a:solidFill>
                  <a:srgbClr val="512373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7950" y="3134066"/>
            <a:ext cx="6110698" cy="523535"/>
          </a:xfrm>
        </p:spPr>
        <p:txBody>
          <a:bodyPr>
            <a:normAutofit/>
          </a:bodyPr>
          <a:lstStyle>
            <a:lvl1pPr marL="0" indent="0" algn="r">
              <a:buNone/>
              <a:defRPr sz="2600" spc="0" baseline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4279" y="2569359"/>
            <a:ext cx="8229600" cy="634364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512373"/>
                </a:solidFill>
              </a:defRPr>
            </a:lvl1pPr>
          </a:lstStyle>
          <a:p>
            <a:r>
              <a:rPr lang="en-US" dirty="0"/>
              <a:t>HeartMate PHP Section Slide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37163"/>
            <a:ext cx="8239125" cy="327182"/>
          </a:xfrm>
        </p:spPr>
        <p:txBody>
          <a:bodyPr>
            <a:noAutofit/>
          </a:bodyPr>
          <a:lstStyle>
            <a:lvl1pPr>
              <a:defRPr lang="en-US" sz="3600" b="1" kern="1200" spc="200" baseline="0" dirty="0">
                <a:solidFill>
                  <a:srgbClr val="512373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011760"/>
            <a:ext cx="8229600" cy="3394472"/>
          </a:xfrm>
        </p:spPr>
        <p:txBody>
          <a:bodyPr/>
          <a:lstStyle>
            <a:lvl1pPr marL="234944" indent="-234944">
              <a:buClr>
                <a:srgbClr val="512373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742931" indent="-285743">
              <a:buClr>
                <a:srgbClr val="512373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 marL="1142972" indent="-228594">
              <a:buClr>
                <a:srgbClr val="512373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3pPr>
            <a:lvl4pPr marL="1600160" indent="-228594">
              <a:buClr>
                <a:srgbClr val="512373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2057348" indent="-228594">
              <a:buClr>
                <a:srgbClr val="512373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7482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32F32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7304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37482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32F32"/>
                </a:solidFill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7304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161"/>
            <a:ext cx="8229600" cy="634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76028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4724400"/>
            <a:ext cx="596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B9BBA75-6734-4F5C-812E-ED430D244EBF}" type="slidenum">
              <a:rPr lang="en-US" sz="1600" smtClean="0">
                <a:solidFill>
                  <a:srgbClr val="7030A0"/>
                </a:solidFill>
              </a:rPr>
              <a:pPr algn="ctr"/>
              <a:t>‹#›</a:t>
            </a:fld>
            <a:endParaRPr lang="en-US" sz="1600" dirty="0">
              <a:solidFill>
                <a:srgbClr val="7030A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fade/>
  </p:transition>
  <p:hf sldNum="0" hdr="0" ftr="0" dt="0"/>
  <p:txStyles>
    <p:titleStyle>
      <a:lvl1pPr algn="l" defTabSz="914378" rtl="0" eaLnBrk="1" latinLnBrk="0" hangingPunct="1">
        <a:spcBef>
          <a:spcPct val="0"/>
        </a:spcBef>
        <a:buNone/>
        <a:defRPr lang="en-US" sz="3000" b="1" kern="1200" spc="200" baseline="0" dirty="0">
          <a:solidFill>
            <a:srgbClr val="0071A7"/>
          </a:solidFill>
          <a:latin typeface="Century Gothic" pitchFamily="34" charset="0"/>
          <a:ea typeface="+mj-ea"/>
          <a:cs typeface="+mj-cs"/>
        </a:defRPr>
      </a:lvl1pPr>
    </p:titleStyle>
    <p:bodyStyle>
      <a:lvl1pPr marL="234944" indent="-234944" algn="l" defTabSz="914378" rtl="0" eaLnBrk="1" latinLnBrk="0" hangingPunct="1">
        <a:spcBef>
          <a:spcPts val="800"/>
        </a:spcBef>
        <a:buClr>
          <a:srgbClr val="0071A7"/>
        </a:buClr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Arial" pitchFamily="34" charset="0"/>
        </a:defRPr>
      </a:lvl1pPr>
      <a:lvl2pPr marL="742931" indent="-285743" algn="l" defTabSz="914378" rtl="0" eaLnBrk="1" latinLnBrk="0" hangingPunct="1">
        <a:spcBef>
          <a:spcPts val="800"/>
        </a:spcBef>
        <a:buClr>
          <a:srgbClr val="0071A7"/>
        </a:buClr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Arial" pitchFamily="34" charset="0"/>
        </a:defRPr>
      </a:lvl2pPr>
      <a:lvl3pPr marL="1142972" indent="-228594" algn="l" defTabSz="914378" rtl="0" eaLnBrk="1" latinLnBrk="0" hangingPunct="1">
        <a:spcBef>
          <a:spcPts val="800"/>
        </a:spcBef>
        <a:buClr>
          <a:srgbClr val="0071A7"/>
        </a:buClr>
        <a:buFont typeface="Arial" pitchFamily="34" charset="0"/>
        <a:buChar char="•"/>
        <a:defRPr sz="1800" kern="1200">
          <a:solidFill>
            <a:schemeClr val="tx1"/>
          </a:solidFill>
          <a:latin typeface="Century Gothic" pitchFamily="34" charset="0"/>
          <a:ea typeface="+mn-ea"/>
          <a:cs typeface="Arial" pitchFamily="34" charset="0"/>
        </a:defRPr>
      </a:lvl3pPr>
      <a:lvl4pPr marL="1600160" indent="-228594" algn="l" defTabSz="914378" rtl="0" eaLnBrk="1" latinLnBrk="0" hangingPunct="1">
        <a:spcBef>
          <a:spcPts val="800"/>
        </a:spcBef>
        <a:buClr>
          <a:srgbClr val="0071A7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Arial" pitchFamily="34" charset="0"/>
        </a:defRPr>
      </a:lvl4pPr>
      <a:lvl5pPr marL="2057348" indent="-228594" algn="l" defTabSz="914378" rtl="0" eaLnBrk="1" latinLnBrk="0" hangingPunct="1">
        <a:spcBef>
          <a:spcPts val="800"/>
        </a:spcBef>
        <a:buClr>
          <a:srgbClr val="0071A7"/>
        </a:buClr>
        <a:buFont typeface="Arial" pitchFamily="34" charset="0"/>
        <a:buChar char="•"/>
        <a:defRPr sz="1600" kern="1200">
          <a:solidFill>
            <a:schemeClr val="tx1"/>
          </a:solidFill>
          <a:latin typeface="Century Gothic" pitchFamily="34" charset="0"/>
          <a:ea typeface="+mn-ea"/>
          <a:cs typeface="Arial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riangle 14">
            <a:extLst>
              <a:ext uri="{FF2B5EF4-FFF2-40B4-BE49-F238E27FC236}">
                <a16:creationId xmlns:a16="http://schemas.microsoft.com/office/drawing/2014/main" id="{8DD280B7-C40C-3942-9E41-9011655C02F4}"/>
              </a:ext>
            </a:extLst>
          </p:cNvPr>
          <p:cNvSpPr/>
          <p:nvPr/>
        </p:nvSpPr>
        <p:spPr>
          <a:xfrm>
            <a:off x="-4763" y="431334"/>
            <a:ext cx="4642472" cy="4712166"/>
          </a:xfrm>
          <a:custGeom>
            <a:avLst/>
            <a:gdLst>
              <a:gd name="connsiteX0" fmla="*/ 0 w 4219200"/>
              <a:gd name="connsiteY0" fmla="*/ 4112443 h 4112443"/>
              <a:gd name="connsiteX1" fmla="*/ 2109600 w 4219200"/>
              <a:gd name="connsiteY1" fmla="*/ 0 h 4112443"/>
              <a:gd name="connsiteX2" fmla="*/ 4219200 w 4219200"/>
              <a:gd name="connsiteY2" fmla="*/ 4112443 h 4112443"/>
              <a:gd name="connsiteX3" fmla="*/ 0 w 4219200"/>
              <a:gd name="connsiteY3" fmla="*/ 4112443 h 4112443"/>
              <a:gd name="connsiteX0" fmla="*/ 446400 w 4665600"/>
              <a:gd name="connsiteY0" fmla="*/ 4710043 h 4710043"/>
              <a:gd name="connsiteX1" fmla="*/ 0 w 4665600"/>
              <a:gd name="connsiteY1" fmla="*/ 0 h 4710043"/>
              <a:gd name="connsiteX2" fmla="*/ 4665600 w 4665600"/>
              <a:gd name="connsiteY2" fmla="*/ 4710043 h 4710043"/>
              <a:gd name="connsiteX3" fmla="*/ 446400 w 4665600"/>
              <a:gd name="connsiteY3" fmla="*/ 4710043 h 4710043"/>
              <a:gd name="connsiteX0" fmla="*/ 7200 w 4665600"/>
              <a:gd name="connsiteY0" fmla="*/ 5826043 h 5826043"/>
              <a:gd name="connsiteX1" fmla="*/ 0 w 4665600"/>
              <a:gd name="connsiteY1" fmla="*/ 0 h 5826043"/>
              <a:gd name="connsiteX2" fmla="*/ 4665600 w 4665600"/>
              <a:gd name="connsiteY2" fmla="*/ 4710043 h 5826043"/>
              <a:gd name="connsiteX3" fmla="*/ 7200 w 4665600"/>
              <a:gd name="connsiteY3" fmla="*/ 5826043 h 5826043"/>
              <a:gd name="connsiteX0" fmla="*/ 7200 w 5724000"/>
              <a:gd name="connsiteY0" fmla="*/ 5826043 h 5826043"/>
              <a:gd name="connsiteX1" fmla="*/ 0 w 5724000"/>
              <a:gd name="connsiteY1" fmla="*/ 0 h 5826043"/>
              <a:gd name="connsiteX2" fmla="*/ 5724000 w 5724000"/>
              <a:gd name="connsiteY2" fmla="*/ 5818843 h 5826043"/>
              <a:gd name="connsiteX3" fmla="*/ 7200 w 5724000"/>
              <a:gd name="connsiteY3" fmla="*/ 5826043 h 5826043"/>
              <a:gd name="connsiteX0" fmla="*/ 7200 w 5739875"/>
              <a:gd name="connsiteY0" fmla="*/ 5826043 h 5826043"/>
              <a:gd name="connsiteX1" fmla="*/ 0 w 5739875"/>
              <a:gd name="connsiteY1" fmla="*/ 0 h 5826043"/>
              <a:gd name="connsiteX2" fmla="*/ 5739875 w 5739875"/>
              <a:gd name="connsiteY2" fmla="*/ 5822018 h 5826043"/>
              <a:gd name="connsiteX3" fmla="*/ 7200 w 5739875"/>
              <a:gd name="connsiteY3" fmla="*/ 5826043 h 582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9875" h="5826043">
                <a:moveTo>
                  <a:pt x="7200" y="5826043"/>
                </a:moveTo>
                <a:lnTo>
                  <a:pt x="0" y="0"/>
                </a:lnTo>
                <a:lnTo>
                  <a:pt x="5739875" y="5822018"/>
                </a:lnTo>
                <a:lnTo>
                  <a:pt x="7200" y="5826043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01AF60-3767-0A48-BC7A-B4A326585A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01"/>
          <a:stretch/>
        </p:blipFill>
        <p:spPr>
          <a:xfrm>
            <a:off x="0" y="86246"/>
            <a:ext cx="2219494" cy="388050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C5CE891-559A-6640-9D16-90D88B9DCFE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5443" b="3164"/>
          <a:stretch/>
        </p:blipFill>
        <p:spPr>
          <a:xfrm>
            <a:off x="-4763" y="4631957"/>
            <a:ext cx="9148763" cy="57180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94D0A6F3-AF88-B74B-B4DA-6A5EE87F44DB}"/>
              </a:ext>
            </a:extLst>
          </p:cNvPr>
          <p:cNvSpPr/>
          <p:nvPr/>
        </p:nvSpPr>
        <p:spPr>
          <a:xfrm>
            <a:off x="-4763" y="4686499"/>
            <a:ext cx="9148763" cy="459456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Image 7" descr="CHRU_internet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828" y="13999"/>
            <a:ext cx="1967695" cy="102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-4763" y="1617404"/>
            <a:ext cx="9144000" cy="133805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FR" sz="2200" dirty="0" err="1">
                <a:latin typeface="Century Gothic" charset="0"/>
                <a:ea typeface="Century Gothic" charset="0"/>
                <a:cs typeface="Century Gothic" charset="0"/>
              </a:rPr>
              <a:t>Balloon-Expandable</a:t>
            </a:r>
            <a:r>
              <a:rPr lang="fr-FR" sz="2200" dirty="0">
                <a:latin typeface="Century Gothic" charset="0"/>
                <a:ea typeface="Century Gothic" charset="0"/>
                <a:cs typeface="Century Gothic" charset="0"/>
              </a:rPr>
              <a:t> versus Self-</a:t>
            </a:r>
            <a:r>
              <a:rPr lang="fr-FR" sz="2200" dirty="0" err="1">
                <a:latin typeface="Century Gothic" charset="0"/>
                <a:ea typeface="Century Gothic" charset="0"/>
                <a:cs typeface="Century Gothic" charset="0"/>
              </a:rPr>
              <a:t>Expanding</a:t>
            </a:r>
            <a:r>
              <a:rPr lang="fr-FR" sz="2200" dirty="0">
                <a:latin typeface="Century Gothic" charset="0"/>
                <a:ea typeface="Century Gothic" charset="0"/>
                <a:cs typeface="Century Gothic" charset="0"/>
              </a:rPr>
              <a:t> TAVR: </a:t>
            </a:r>
          </a:p>
          <a:p>
            <a:pPr algn="ctr">
              <a:lnSpc>
                <a:spcPct val="200000"/>
              </a:lnSpc>
            </a:pPr>
            <a:r>
              <a:rPr lang="fr-FR" sz="2200" dirty="0">
                <a:latin typeface="Century Gothic" charset="0"/>
                <a:ea typeface="Century Gothic" charset="0"/>
                <a:cs typeface="Century Gothic" charset="0"/>
              </a:rPr>
              <a:t>a </a:t>
            </a:r>
            <a:r>
              <a:rPr lang="fr-FR" sz="2200" dirty="0" err="1">
                <a:latin typeface="Century Gothic" charset="0"/>
                <a:ea typeface="Century Gothic" charset="0"/>
                <a:cs typeface="Century Gothic" charset="0"/>
              </a:rPr>
              <a:t>Propensity-Matched</a:t>
            </a:r>
            <a:r>
              <a:rPr lang="fr-FR" sz="2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200" dirty="0" err="1">
                <a:latin typeface="Century Gothic" charset="0"/>
                <a:ea typeface="Century Gothic" charset="0"/>
                <a:cs typeface="Century Gothic" charset="0"/>
              </a:rPr>
              <a:t>Comparison</a:t>
            </a:r>
            <a:r>
              <a:rPr lang="fr-FR" sz="22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200" dirty="0" err="1">
                <a:latin typeface="Century Gothic" charset="0"/>
                <a:ea typeface="Century Gothic" charset="0"/>
                <a:cs typeface="Century Gothic" charset="0"/>
              </a:rPr>
              <a:t>from</a:t>
            </a:r>
            <a:r>
              <a:rPr lang="fr-FR" sz="2200" dirty="0">
                <a:latin typeface="Century Gothic" charset="0"/>
                <a:ea typeface="Century Gothic" charset="0"/>
                <a:cs typeface="Century Gothic" charset="0"/>
              </a:rPr>
              <a:t> the France-TAVI </a:t>
            </a:r>
            <a:r>
              <a:rPr lang="fr-FR" sz="2200" dirty="0" err="1">
                <a:latin typeface="Century Gothic" charset="0"/>
                <a:ea typeface="Century Gothic" charset="0"/>
                <a:cs typeface="Century Gothic" charset="0"/>
              </a:rPr>
              <a:t>Registry</a:t>
            </a:r>
            <a:r>
              <a:rPr lang="fr-FR" sz="2200" dirty="0">
                <a:latin typeface="Century Gothic" charset="0"/>
                <a:ea typeface="Century Gothic" charset="0"/>
                <a:cs typeface="Century Gothic" charset="0"/>
              </a:rPr>
              <a:t> </a:t>
            </a:r>
          </a:p>
        </p:txBody>
      </p:sp>
      <p:pic>
        <p:nvPicPr>
          <p:cNvPr id="10" name="Picture 3" descr="Capture%20d’écran%202019-06-18%20à%20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4" y="-8813"/>
            <a:ext cx="1181267" cy="121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Logo%20CHU%20de%20Lill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962" y="86246"/>
            <a:ext cx="1104174" cy="110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" y="208292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pic>
        <p:nvPicPr>
          <p:cNvPr id="13" name="Image 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075" y="290630"/>
            <a:ext cx="1990043" cy="82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ous-titre 6"/>
          <p:cNvSpPr txBox="1">
            <a:spLocks/>
          </p:cNvSpPr>
          <p:nvPr/>
        </p:nvSpPr>
        <p:spPr>
          <a:xfrm>
            <a:off x="-4763" y="3810238"/>
            <a:ext cx="9153526" cy="1709460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r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None/>
              <a:defRPr sz="2600" kern="1200" spc="0" baseline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1pPr>
            <a:lvl2pPr marL="457189" indent="0" algn="ctr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2pPr>
            <a:lvl3pPr marL="914378" indent="0" algn="ctr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3pPr>
            <a:lvl4pPr marL="1371566" indent="0" algn="ctr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4pPr>
            <a:lvl5pPr marL="1828754" indent="0" algn="ctr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ea typeface="+mn-ea"/>
                <a:cs typeface="Arial" pitchFamily="34" charset="0"/>
              </a:defRPr>
            </a:lvl5pPr>
            <a:lvl6pPr marL="2285943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2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8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600" b="1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Eric</a:t>
            </a:r>
            <a:r>
              <a:rPr lang="fr-FR" sz="16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Van Belle</a:t>
            </a:r>
            <a:r>
              <a:rPr lang="fr-FR" sz="16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, MD, PhD on </a:t>
            </a:r>
            <a:r>
              <a:rPr lang="fr-FR" sz="16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behalf</a:t>
            </a:r>
            <a:r>
              <a:rPr lang="fr-FR" sz="16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of France TAVI </a:t>
            </a:r>
            <a:r>
              <a:rPr lang="fr-FR" sz="16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investigators</a:t>
            </a:r>
            <a:endParaRPr lang="fr-FR" sz="16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>
              <a:defRPr/>
            </a:pPr>
            <a:r>
              <a:rPr lang="fr-FR" sz="14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From</a:t>
            </a:r>
            <a:r>
              <a:rPr lang="fr-FR" sz="14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CHU Lille, Université de Lille, INSERM; France, </a:t>
            </a:r>
          </a:p>
          <a:p>
            <a:pPr algn="ctr">
              <a:defRPr/>
            </a:pPr>
            <a:endParaRPr lang="fr-FR" sz="14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>
              <a:defRPr/>
            </a:pPr>
            <a:r>
              <a:rPr lang="fr-FR" sz="16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Late-Breaking</a:t>
            </a:r>
            <a:r>
              <a:rPr lang="fr-FR" sz="16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clinical</a:t>
            </a:r>
            <a:r>
              <a:rPr lang="fr-FR" sz="16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trial </a:t>
            </a:r>
            <a:r>
              <a:rPr lang="fr-FR" sz="1600" dirty="0" err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scientific</a:t>
            </a:r>
            <a:r>
              <a:rPr lang="fr-FR" sz="16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 sessions; AHA 2019, Philadelphia,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2E69E4-64BF-43A6-8384-FE448024EA80}"/>
              </a:ext>
            </a:extLst>
          </p:cNvPr>
          <p:cNvSpPr txBox="1"/>
          <p:nvPr/>
        </p:nvSpPr>
        <p:spPr>
          <a:xfrm>
            <a:off x="5729136" y="15908"/>
            <a:ext cx="3275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Lub Dub Medium" panose="020B0603030403020204" pitchFamily="34" charset="0"/>
              </a:rPr>
              <a:t>EMBARGOED for 5:30pm ET 11/16/19</a:t>
            </a:r>
          </a:p>
        </p:txBody>
      </p:sp>
    </p:spTree>
    <p:extLst>
      <p:ext uri="{BB962C8B-B14F-4D97-AF65-F5344CB8AC3E}">
        <p14:creationId xmlns:p14="http://schemas.microsoft.com/office/powerpoint/2010/main" val="67023908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9949376" y="1540691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365618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Statistical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analysis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and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study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flow chart 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A33F08B8-0028-FE4E-B38C-3484D84112D6}"/>
              </a:ext>
            </a:extLst>
          </p:cNvPr>
          <p:cNvSpPr txBox="1">
            <a:spLocks/>
          </p:cNvSpPr>
          <p:nvPr/>
        </p:nvSpPr>
        <p:spPr>
          <a:xfrm>
            <a:off x="-4022" y="1150979"/>
            <a:ext cx="3936733" cy="3814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i="1" u="sng" dirty="0"/>
              <a:t>Main analysis: Propensity score matched cohorts:</a:t>
            </a:r>
          </a:p>
          <a:p>
            <a:r>
              <a:rPr lang="en-US" sz="1200" dirty="0"/>
              <a:t>Prop. Score: 25 clinical, anatomical, and procedural variables</a:t>
            </a:r>
          </a:p>
          <a:p>
            <a:r>
              <a:rPr lang="en-US" sz="1200" dirty="0"/>
              <a:t>Time of the procedure (within 3 months of each other)</a:t>
            </a:r>
          </a:p>
          <a:p>
            <a:r>
              <a:rPr lang="en-US" sz="1200" dirty="0"/>
              <a:t>Adjusted on each center</a:t>
            </a:r>
          </a:p>
          <a:p>
            <a:r>
              <a:rPr lang="en-US" sz="1200" dirty="0"/>
              <a:t>Missing data were </a:t>
            </a:r>
            <a:r>
              <a:rPr lang="en-US" sz="1200" dirty="0" err="1"/>
              <a:t>handeld</a:t>
            </a:r>
            <a:r>
              <a:rPr lang="en-US" sz="1200" dirty="0"/>
              <a:t> by multiple imputations (m=10). 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b="1" i="1" u="sng" dirty="0"/>
              <a:t>Sensitivity analysis: IPTW cohort analysis</a:t>
            </a:r>
          </a:p>
          <a:p>
            <a:r>
              <a:rPr lang="en-US" sz="1200" dirty="0"/>
              <a:t>Propensity score was used to weight each subject by the inverse probability of treatment (stabilized inverse propensity score as weight) and generate an </a:t>
            </a:r>
            <a:r>
              <a:rPr lang="en-US" sz="1200" b="1" dirty="0"/>
              <a:t>inverse probability treatment weighting</a:t>
            </a:r>
            <a:r>
              <a:rPr lang="en-US" sz="1200" dirty="0"/>
              <a:t> (IPTW) cohort.</a:t>
            </a:r>
          </a:p>
          <a:p>
            <a:endParaRPr lang="en-US" sz="1200" dirty="0"/>
          </a:p>
        </p:txBody>
      </p:sp>
      <p:sp>
        <p:nvSpPr>
          <p:cNvPr id="22" name="Zone de texte 2"/>
          <p:cNvSpPr txBox="1"/>
          <p:nvPr/>
        </p:nvSpPr>
        <p:spPr>
          <a:xfrm>
            <a:off x="4664676" y="821554"/>
            <a:ext cx="3111351" cy="4953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12804 patients treated with SE- or BE THV between 01/2013 and 12/2015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Zone de texte 4"/>
          <p:cNvSpPr txBox="1"/>
          <p:nvPr/>
        </p:nvSpPr>
        <p:spPr>
          <a:xfrm>
            <a:off x="6882927" y="1453380"/>
            <a:ext cx="1595437" cy="55435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559 Valve in Valve TAVR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104 Other valves types</a:t>
            </a:r>
            <a:endParaRPr lang="fr-F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Zone de texte 5"/>
          <p:cNvSpPr txBox="1"/>
          <p:nvPr/>
        </p:nvSpPr>
        <p:spPr>
          <a:xfrm>
            <a:off x="5162076" y="2122035"/>
            <a:ext cx="2333625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12141 patients included in analysis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Zone de texte 6"/>
          <p:cNvSpPr txBox="1"/>
          <p:nvPr/>
        </p:nvSpPr>
        <p:spPr>
          <a:xfrm>
            <a:off x="3937710" y="2980391"/>
            <a:ext cx="10080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4103 SE-THV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Zone de texte 7"/>
          <p:cNvSpPr txBox="1"/>
          <p:nvPr/>
        </p:nvSpPr>
        <p:spPr>
          <a:xfrm>
            <a:off x="7977416" y="2980391"/>
            <a:ext cx="10080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8038 BE-THV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1" name="Rectangle à coins arrondis 30"/>
          <p:cNvSpPr>
            <a:spLocks noChangeArrowheads="1"/>
          </p:cNvSpPr>
          <p:nvPr/>
        </p:nvSpPr>
        <p:spPr bwMode="auto">
          <a:xfrm rot="5400000">
            <a:off x="6263484" y="1978294"/>
            <a:ext cx="391160" cy="2303780"/>
          </a:xfrm>
          <a:prstGeom prst="roundRect">
            <a:avLst>
              <a:gd name="adj" fmla="val 13032"/>
            </a:avLst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i="1" dirty="0">
                <a:effectLst/>
                <a:latin typeface="Calibri" charset="0"/>
                <a:ea typeface="Calibri" charset="0"/>
                <a:cs typeface="Calibri" charset="0"/>
              </a:rPr>
              <a:t>IPTW </a:t>
            </a:r>
            <a:r>
              <a:rPr lang="fr-FR" sz="1400" i="1" dirty="0" err="1">
                <a:effectLst/>
                <a:latin typeface="Calibri" charset="0"/>
                <a:ea typeface="Calibri" charset="0"/>
                <a:cs typeface="Calibri" charset="0"/>
              </a:rPr>
              <a:t>cohort</a:t>
            </a:r>
            <a:endParaRPr lang="fr-FR" sz="1400" i="1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Zone de texte 12"/>
          <p:cNvSpPr txBox="1"/>
          <p:nvPr/>
        </p:nvSpPr>
        <p:spPr>
          <a:xfrm>
            <a:off x="3937710" y="3965455"/>
            <a:ext cx="10080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3910 SE-THV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Zone de texte 13"/>
          <p:cNvSpPr txBox="1"/>
          <p:nvPr/>
        </p:nvSpPr>
        <p:spPr>
          <a:xfrm>
            <a:off x="7983253" y="3965455"/>
            <a:ext cx="10080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3910 </a:t>
            </a:r>
            <a:r>
              <a:rPr lang="en-US" sz="1100" b="1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BE-THV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5" name="Connecteur droit avec flèche 34"/>
          <p:cNvCxnSpPr>
            <a:stCxn id="41" idx="2"/>
          </p:cNvCxnSpPr>
          <p:nvPr/>
        </p:nvCxnSpPr>
        <p:spPr>
          <a:xfrm>
            <a:off x="6327302" y="1316854"/>
            <a:ext cx="1587" cy="805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439764" y="2570662"/>
            <a:ext cx="403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4439764" y="2570662"/>
            <a:ext cx="0" cy="4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8478364" y="2570662"/>
            <a:ext cx="0" cy="4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>
            <a:off x="4439763" y="3266141"/>
            <a:ext cx="1" cy="699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8478364" y="3266141"/>
            <a:ext cx="5837" cy="699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330159" y="1723308"/>
            <a:ext cx="552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325715" y="2422504"/>
            <a:ext cx="1587" cy="14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à coins arrondis 22"/>
          <p:cNvSpPr>
            <a:spLocks noChangeArrowheads="1"/>
          </p:cNvSpPr>
          <p:nvPr/>
        </p:nvSpPr>
        <p:spPr bwMode="auto">
          <a:xfrm rot="5400000">
            <a:off x="6233615" y="2723387"/>
            <a:ext cx="391160" cy="2693664"/>
          </a:xfrm>
          <a:prstGeom prst="roundRect">
            <a:avLst>
              <a:gd name="adj" fmla="val 13032"/>
            </a:avLst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i="1" dirty="0" err="1">
                <a:latin typeface="Calibri" charset="0"/>
                <a:ea typeface="Calibri" charset="0"/>
                <a:cs typeface="Calibri" charset="0"/>
              </a:rPr>
              <a:t>Propensity</a:t>
            </a:r>
            <a:r>
              <a:rPr lang="fr-FR" sz="1400" i="1" dirty="0">
                <a:latin typeface="Calibri" charset="0"/>
                <a:ea typeface="Calibri" charset="0"/>
                <a:cs typeface="Calibri" charset="0"/>
              </a:rPr>
              <a:t>-score </a:t>
            </a:r>
            <a:r>
              <a:rPr lang="fr-FR" sz="1400" i="1" dirty="0" err="1">
                <a:latin typeface="Calibri" charset="0"/>
                <a:ea typeface="Calibri" charset="0"/>
                <a:cs typeface="Calibri" charset="0"/>
              </a:rPr>
              <a:t>matched</a:t>
            </a:r>
            <a:r>
              <a:rPr lang="fr-FR" sz="14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latin typeface="Calibri" charset="0"/>
                <a:ea typeface="Calibri" charset="0"/>
                <a:cs typeface="Calibri" charset="0"/>
              </a:rPr>
              <a:t>cohort</a:t>
            </a:r>
            <a:r>
              <a:rPr lang="fr-FR" sz="1400" i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fr-FR" sz="2000" i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Espace réservé du contenu 2">
            <a:extLst>
              <a:ext uri="{FF2B5EF4-FFF2-40B4-BE49-F238E27FC236}">
                <a16:creationId xmlns:a16="http://schemas.microsoft.com/office/drawing/2014/main" id="{E3C375DE-7F63-4991-AB6E-CE86B04080C6}"/>
              </a:ext>
            </a:extLst>
          </p:cNvPr>
          <p:cNvSpPr txBox="1">
            <a:spLocks/>
          </p:cNvSpPr>
          <p:nvPr/>
        </p:nvSpPr>
        <p:spPr>
          <a:xfrm>
            <a:off x="4236565" y="4538201"/>
            <a:ext cx="4551489" cy="5529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1100" baseline="30000" dirty="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 co primary outcome </a:t>
            </a:r>
            <a:r>
              <a:rPr lang="en-US" sz="1100">
                <a:latin typeface="Calibri" charset="0"/>
                <a:ea typeface="Calibri" charset="0"/>
                <a:cs typeface="Calibri" charset="0"/>
              </a:rPr>
              <a:t>= </a:t>
            </a:r>
            <a:r>
              <a:rPr lang="en-US" sz="1100"/>
              <a:t>PVR at discharge or all-cause in-hospital mortality</a:t>
            </a:r>
          </a:p>
          <a:p>
            <a:pPr algn="ctr"/>
            <a:r>
              <a:rPr lang="en-US" sz="110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1100" baseline="30000"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US" sz="110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co-primary outcome = 2-year all-cause mortality</a:t>
            </a:r>
          </a:p>
        </p:txBody>
      </p:sp>
    </p:spTree>
    <p:extLst>
      <p:ext uri="{BB962C8B-B14F-4D97-AF65-F5344CB8AC3E}">
        <p14:creationId xmlns:p14="http://schemas.microsoft.com/office/powerpoint/2010/main" val="76971845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2078671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RESULTS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328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4103"/>
            <a:ext cx="439124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Baseline patients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characteristics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486939" cy="526311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47759"/>
              </p:ext>
            </p:extLst>
          </p:nvPr>
        </p:nvGraphicFramePr>
        <p:xfrm>
          <a:off x="97647" y="589317"/>
          <a:ext cx="4293600" cy="400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Before</a:t>
                      </a:r>
                      <a:r>
                        <a:rPr lang="fr-FR" sz="14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matching</a:t>
                      </a:r>
                      <a:endParaRPr lang="fr-FR" sz="14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Characteristics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(n=4103)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(n=8038)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Age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7.0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7.1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2027 (49.4)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3939 (49.0)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Euroscore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14.0 (9.0 to 22.5)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15.0 (9.6 to 23.0)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NYHA 3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2257 (55.0)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4698 (58.4)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1830 (44.6)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3401 (42.3)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965 (23.5)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1814 (22.6)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Renal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insufficiency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210 (5.1)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421 (5.2)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LVEF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54.7 ± 13.7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55.5 ± 13.7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Aortic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annulus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diameter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24.2 ± 2.8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23.5 ± 2.7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Transfemoral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approach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3287 (80.1)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6754 (84.0)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Years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of intervention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-01/2013 to 12/2014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2619 (63.8)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4123 (51.3)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-01/2015 to 12/2015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1484 (36.2)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3915 (48.7)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54746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486939" cy="52631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572000" y="798286"/>
            <a:ext cx="4523619" cy="43355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14103"/>
            <a:ext cx="439124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Baseline patients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characteristics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47759"/>
              </p:ext>
            </p:extLst>
          </p:nvPr>
        </p:nvGraphicFramePr>
        <p:xfrm>
          <a:off x="97647" y="589317"/>
          <a:ext cx="4293600" cy="400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Before</a:t>
                      </a:r>
                      <a:r>
                        <a:rPr lang="fr-FR" sz="14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matching</a:t>
                      </a:r>
                      <a:endParaRPr lang="fr-FR" sz="14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Characteristics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(n=4103)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(n=8038)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Age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7.0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7.1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2027 (49.4)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3939 (49.0)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Euroscore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14.0 (9.0 to 22.5)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15.0 (9.6 to 23.0)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NYHA 3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2257 (55.0)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4698 (58.4)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1830 (44.6)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3401 (42.3)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965 (23.5)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1814 (22.6)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Renal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insufficiency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210 (5.1)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421 (5.2)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LVEF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54.7 ± 13.7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55.5 ± 13.7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Aortic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annulus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diameter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24.2 ± 2.8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23.5 ± 2.7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Transfemoral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approach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3287 (80.1)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6754 (84.0)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Years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of intervention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-01/2013 to 12/2014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2619 (63.8)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4123 (51.3)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-01/2015 to 12/2015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1484 (36.2)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3915 (48.7)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2790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486939" cy="52631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572000" y="109264"/>
            <a:ext cx="4523619" cy="6696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14103"/>
            <a:ext cx="439124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Baseline patients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characteristics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47759"/>
              </p:ext>
            </p:extLst>
          </p:nvPr>
        </p:nvGraphicFramePr>
        <p:xfrm>
          <a:off x="97647" y="589317"/>
          <a:ext cx="4293600" cy="400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Before</a:t>
                      </a:r>
                      <a:r>
                        <a:rPr lang="fr-FR" sz="14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matching</a:t>
                      </a:r>
                      <a:endParaRPr lang="fr-FR" sz="14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Characteristics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(n=4103)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(n=8038)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Age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7.0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7.1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2027 (49.4)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3939 (49.0)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Euroscore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14.0 (9.0 to 22.5)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15.0 (9.6 to 23.0)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NYHA 3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2257 (55.0)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4698 (58.4)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1830 (44.6)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3401 (42.3)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965 (23.5)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1814 (22.6)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Renal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insufficiency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210 (5.1)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421 (5.2)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LVEF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54.7 ± 13.7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55.5 ± 13.7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Aortic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annulus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diameter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24.2 ± 2.8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23.5 ± 2.7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Transfemoral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approach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3287 (80.1)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6754 (84.0)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Years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of intervention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-01/2013 to 12/2014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2619 (63.8)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4123 (51.3)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-01/2015 to 12/2015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1484 (36.2)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3915 (48.7)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5341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486939" cy="52631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572001" y="109264"/>
            <a:ext cx="2428724" cy="6696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14103"/>
            <a:ext cx="439124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Baseline patients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characteristics</a:t>
            </a:r>
            <a:endParaRPr lang="en-US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47759"/>
              </p:ext>
            </p:extLst>
          </p:nvPr>
        </p:nvGraphicFramePr>
        <p:xfrm>
          <a:off x="97647" y="589317"/>
          <a:ext cx="4293600" cy="400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Before</a:t>
                      </a:r>
                      <a:r>
                        <a:rPr lang="fr-FR" sz="14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4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matching</a:t>
                      </a:r>
                      <a:endParaRPr lang="fr-FR" sz="14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Characteristics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(n=4103)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 </a:t>
                      </a:r>
                      <a:r>
                        <a:rPr lang="en-US" sz="1100" b="1" baseline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(n=8038)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Age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7.0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83.5 ± 7.1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Men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2027 (49.4)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3939 (49.0)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Euroscore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14.0 (9.0 to 22.5)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15.0 (9.6 to 23.0)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NYHA 3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2257 (55.0)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4698 (58.4)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1830 (44.6)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3401 (42.3)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PAD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965 (23.5)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1814 (22.6)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Renal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insufficiency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210 (5.1)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421 (5.2)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LVEF</a:t>
                      </a: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54.7 ± 13.7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55.5 ± 13.7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Aortic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annulus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diameter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24.2 ± 2.8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23.5 ± 2.7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Transfemoral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approach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3287 (80.1)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6754 (84.0)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Years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of intervention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endParaRPr lang="mr-IN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-01/2013 to 12/2014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2619 (63.8)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4123 (51.3)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-01/2015 to 12/2015 </a:t>
                      </a:r>
                    </a:p>
                  </a:txBody>
                  <a:tcPr marL="63500" marR="635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1484 (36.2) </a:t>
                      </a:r>
                    </a:p>
                  </a:txBody>
                  <a:tcPr marL="63500" marR="63500" marT="0" marB="0" anchor="ctr"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3915 (48.7)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37368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phique 11"/>
          <p:cNvGraphicFramePr>
            <a:graphicFrameLocks/>
          </p:cNvGraphicFramePr>
          <p:nvPr/>
        </p:nvGraphicFramePr>
        <p:xfrm>
          <a:off x="1810800" y="853635"/>
          <a:ext cx="5522400" cy="421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38296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1st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PVR≥</a:t>
            </a:r>
            <a:r>
              <a:rPr lang="fr-FR" sz="1600" err="1">
                <a:latin typeface="Century Gothic" charset="0"/>
                <a:ea typeface="Century Gothic" charset="0"/>
                <a:cs typeface="Century Gothic" charset="0"/>
              </a:rPr>
              <a:t>moderate</a:t>
            </a:r>
            <a:r>
              <a:rPr lang="fr-FR" sz="1600">
                <a:latin typeface="Century Gothic" charset="0"/>
                <a:ea typeface="Century Gothic" charset="0"/>
                <a:cs typeface="Century Gothic" charset="0"/>
              </a:rPr>
              <a:t> or 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all-cause in-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hospital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13106" y="1354546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P&lt;0.0001</a:t>
            </a:r>
            <a:r>
              <a:rPr lang="fr-FR" sz="105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05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76424" y="1881685"/>
            <a:ext cx="7296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P&lt;0.0001</a:t>
            </a:r>
            <a:r>
              <a:rPr lang="fr-FR" sz="105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05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19069" y="3012319"/>
            <a:ext cx="5918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P=0.01</a:t>
            </a:r>
            <a:r>
              <a:rPr lang="fr-FR" sz="105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05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Accolade ouvrante 28"/>
          <p:cNvSpPr/>
          <p:nvPr/>
        </p:nvSpPr>
        <p:spPr>
          <a:xfrm rot="5400000">
            <a:off x="4463297" y="1897218"/>
            <a:ext cx="135233" cy="61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Accolade ouvrante 29"/>
          <p:cNvSpPr/>
          <p:nvPr/>
        </p:nvSpPr>
        <p:spPr>
          <a:xfrm rot="5400000">
            <a:off x="6185242" y="2990682"/>
            <a:ext cx="135233" cy="61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Accolade ouvrante 31"/>
          <p:cNvSpPr/>
          <p:nvPr/>
        </p:nvSpPr>
        <p:spPr>
          <a:xfrm rot="5400000">
            <a:off x="2713093" y="1371416"/>
            <a:ext cx="135233" cy="648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ZoneTexte 1"/>
          <p:cNvSpPr txBox="1"/>
          <p:nvPr/>
        </p:nvSpPr>
        <p:spPr>
          <a:xfrm>
            <a:off x="3865756" y="1354546"/>
            <a:ext cx="4207727" cy="31208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1016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phique 11"/>
          <p:cNvGraphicFramePr>
            <a:graphicFrameLocks/>
          </p:cNvGraphicFramePr>
          <p:nvPr/>
        </p:nvGraphicFramePr>
        <p:xfrm>
          <a:off x="1810800" y="853635"/>
          <a:ext cx="5522400" cy="421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38296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1st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PVR≥</a:t>
            </a:r>
            <a:r>
              <a:rPr lang="fr-FR" sz="1600" err="1">
                <a:latin typeface="Century Gothic" charset="0"/>
                <a:ea typeface="Century Gothic" charset="0"/>
                <a:cs typeface="Century Gothic" charset="0"/>
              </a:rPr>
              <a:t>moderate</a:t>
            </a:r>
            <a:r>
              <a:rPr lang="fr-FR" sz="1600">
                <a:latin typeface="Century Gothic" charset="0"/>
                <a:ea typeface="Century Gothic" charset="0"/>
                <a:cs typeface="Century Gothic" charset="0"/>
              </a:rPr>
              <a:t> or 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all-cause in-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hospital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13106" y="1354546"/>
            <a:ext cx="7537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P&lt;0.0001</a:t>
            </a:r>
            <a:r>
              <a:rPr lang="fr-FR" sz="105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05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76424" y="1881685"/>
            <a:ext cx="7296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P&lt;0.0001</a:t>
            </a:r>
            <a:r>
              <a:rPr lang="fr-FR" sz="105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05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19069" y="3012319"/>
            <a:ext cx="59182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alibri" charset="0"/>
                <a:ea typeface="Calibri" charset="0"/>
                <a:cs typeface="Calibri" charset="0"/>
              </a:rPr>
              <a:t>P=0.01</a:t>
            </a:r>
            <a:r>
              <a:rPr lang="fr-FR" sz="105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05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Accolade ouvrante 28"/>
          <p:cNvSpPr/>
          <p:nvPr/>
        </p:nvSpPr>
        <p:spPr>
          <a:xfrm rot="5400000">
            <a:off x="4463297" y="1897218"/>
            <a:ext cx="135233" cy="61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0" name="Accolade ouvrante 29"/>
          <p:cNvSpPr/>
          <p:nvPr/>
        </p:nvSpPr>
        <p:spPr>
          <a:xfrm rot="5400000">
            <a:off x="6185242" y="2990682"/>
            <a:ext cx="135233" cy="61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2" name="Accolade ouvrante 31"/>
          <p:cNvSpPr/>
          <p:nvPr/>
        </p:nvSpPr>
        <p:spPr>
          <a:xfrm rot="5400000">
            <a:off x="2713093" y="1371416"/>
            <a:ext cx="135233" cy="648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67544065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54019"/>
              </p:ext>
            </p:extLst>
          </p:nvPr>
        </p:nvGraphicFramePr>
        <p:xfrm>
          <a:off x="914400" y="761996"/>
          <a:ext cx="7365995" cy="3590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Second THV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143 (3.7)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 (1.0)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3.79 (2.40 to 5.99)†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Stroke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 (2.5)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 (1.8)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1.38 (0.98 to 1.94)†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Myocardial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infarction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 (0.4)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2.07 (1.11 to 3.88)†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or life-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threatening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bleeding</a:t>
                      </a:r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‡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398 (10.2)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356 (9.1)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1.03 (0.89 to 1.19)†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vascular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complication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292 (7.5)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270 (6.9)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1.02 (0.85 to 1.22)†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Permanent pacemaker implantation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871 (22.3)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431 (11.0)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2.08 (1.83 to 2.35)†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 (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median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IQR)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(5 to 10)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 (7 o 13)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-0.21 (-0.24 to -0.19)</a:t>
                      </a:r>
                      <a:r>
                        <a:rPr lang="mr-IN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gradient&gt;20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mmHg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(1.9)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102 (2.6)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0.75 (0.48 </a:t>
                      </a:r>
                      <a:r>
                        <a:rPr lang="de-DE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1.16)</a:t>
                      </a:r>
                      <a:r>
                        <a:rPr lang="de-DE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30081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Procedural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and in-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hospital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events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84102"/>
            <a:ext cx="94869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Arial" charset="0"/>
              </a:rPr>
              <a:t>†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GEE model for </a:t>
            </a:r>
            <a:r>
              <a:rPr lang="fr-FR" sz="800" dirty="0" err="1">
                <a:latin typeface="Times New Roman" charset="0"/>
              </a:rPr>
              <a:t>binary</a:t>
            </a:r>
            <a:r>
              <a:rPr lang="fr-FR" sz="800" dirty="0">
                <a:latin typeface="Times New Roman" charset="0"/>
              </a:rPr>
              <a:t> data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a log </a:t>
            </a:r>
            <a:r>
              <a:rPr lang="fr-FR" sz="800" dirty="0" err="1">
                <a:latin typeface="Times New Roman" charset="0"/>
              </a:rPr>
              <a:t>link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function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</a:t>
            </a:r>
            <a:r>
              <a:rPr lang="fr-FR" sz="800" dirty="0">
                <a:latin typeface="Times New Roman" charset="0"/>
              </a:rPr>
              <a:t>. </a:t>
            </a:r>
            <a:r>
              <a:rPr lang="fr-FR" sz="800" dirty="0">
                <a:latin typeface="Arial" charset="0"/>
              </a:rPr>
              <a:t>‡</a:t>
            </a:r>
            <a:r>
              <a:rPr lang="fr-FR" sz="800" dirty="0">
                <a:latin typeface="Times New Roman" charset="0"/>
              </a:rPr>
              <a:t>ST-</a:t>
            </a:r>
            <a:r>
              <a:rPr lang="fr-FR" sz="800" dirty="0" err="1">
                <a:latin typeface="Times New Roman" charset="0"/>
              </a:rPr>
              <a:t>elevation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myocardial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infarction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related</a:t>
            </a:r>
            <a:r>
              <a:rPr lang="fr-FR" sz="800" dirty="0">
                <a:latin typeface="Times New Roman" charset="0"/>
              </a:rPr>
              <a:t> to acute </a:t>
            </a:r>
            <a:r>
              <a:rPr lang="fr-FR" sz="800" dirty="0" err="1">
                <a:latin typeface="Times New Roman" charset="0"/>
              </a:rPr>
              <a:t>coronary</a:t>
            </a:r>
            <a:r>
              <a:rPr lang="fr-FR" sz="800" dirty="0">
                <a:latin typeface="Times New Roman" charset="0"/>
              </a:rPr>
              <a:t> obstruction. </a:t>
            </a:r>
            <a:r>
              <a:rPr lang="fr-FR" sz="800" dirty="0">
                <a:latin typeface="Arial" charset="0"/>
              </a:rPr>
              <a:t>||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</a:t>
            </a:r>
            <a:r>
              <a:rPr lang="fr-FR" sz="800" dirty="0" err="1">
                <a:latin typeface="Times New Roman" charset="0"/>
              </a:rPr>
              <a:t>linear</a:t>
            </a:r>
            <a:r>
              <a:rPr lang="fr-FR" sz="800" dirty="0">
                <a:latin typeface="Times New Roman" charset="0"/>
              </a:rPr>
              <a:t> mixed model (on log-</a:t>
            </a:r>
            <a:r>
              <a:rPr lang="fr-FR" sz="800" dirty="0" err="1">
                <a:latin typeface="Times New Roman" charset="0"/>
              </a:rPr>
              <a:t>transformed</a:t>
            </a:r>
            <a:r>
              <a:rPr lang="fr-FR" sz="800" dirty="0">
                <a:latin typeface="Times New Roman" charset="0"/>
              </a:rPr>
              <a:t> data)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effects</a:t>
            </a:r>
            <a:r>
              <a:rPr lang="fr-FR" sz="800" dirty="0">
                <a:latin typeface="Times New Roman" charset="0"/>
              </a:rPr>
              <a:t>.</a:t>
            </a:r>
            <a:endParaRPr lang="fr-FR" sz="800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4577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79575"/>
              </p:ext>
            </p:extLst>
          </p:nvPr>
        </p:nvGraphicFramePr>
        <p:xfrm>
          <a:off x="914400" y="761996"/>
          <a:ext cx="7365995" cy="3590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Second THV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143 (3.7)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 (1.0)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3.79 (2.40 to 5.99)†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Stroke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 (2.5)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 (1.8)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1.38 (0.98 to 1.94)†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Myocardial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infarction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 (0.4)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2.07 (1.11 to 3.88)†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or life-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threatening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bleeding</a:t>
                      </a:r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‡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398 (10.2)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356 (9.1)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1.03 (0.89 to 1.19)†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vascular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complication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292 (7.5)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270 (6.9)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1.02 (0.85 to 1.22)†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Permanent pacemaker implantation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871 (22.3)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431 (11.0)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2.08 (1.83 to 2.35)†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 (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median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IQR)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(5 to 10)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 (7 o 13)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-0.21 (-0.24 to -0.19)</a:t>
                      </a:r>
                      <a:r>
                        <a:rPr lang="mr-IN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gradient&gt;20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mmHg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(1.9)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102 (2.6)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0.75 (0.48 </a:t>
                      </a:r>
                      <a:r>
                        <a:rPr lang="de-DE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1.16)</a:t>
                      </a:r>
                      <a:r>
                        <a:rPr lang="de-DE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30081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Procedural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and in-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hospital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events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84102"/>
            <a:ext cx="94869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Arial" charset="0"/>
              </a:rPr>
              <a:t>†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GEE model for </a:t>
            </a:r>
            <a:r>
              <a:rPr lang="fr-FR" sz="800" dirty="0" err="1">
                <a:latin typeface="Times New Roman" charset="0"/>
              </a:rPr>
              <a:t>binary</a:t>
            </a:r>
            <a:r>
              <a:rPr lang="fr-FR" sz="800" dirty="0">
                <a:latin typeface="Times New Roman" charset="0"/>
              </a:rPr>
              <a:t> data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a log </a:t>
            </a:r>
            <a:r>
              <a:rPr lang="fr-FR" sz="800" dirty="0" err="1">
                <a:latin typeface="Times New Roman" charset="0"/>
              </a:rPr>
              <a:t>link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function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</a:t>
            </a:r>
            <a:r>
              <a:rPr lang="fr-FR" sz="800" dirty="0">
                <a:latin typeface="Times New Roman" charset="0"/>
              </a:rPr>
              <a:t>. </a:t>
            </a:r>
            <a:r>
              <a:rPr lang="fr-FR" sz="800" dirty="0">
                <a:latin typeface="Arial" charset="0"/>
              </a:rPr>
              <a:t>‡</a:t>
            </a:r>
            <a:r>
              <a:rPr lang="fr-FR" sz="800" dirty="0">
                <a:latin typeface="Times New Roman" charset="0"/>
              </a:rPr>
              <a:t>ST-</a:t>
            </a:r>
            <a:r>
              <a:rPr lang="fr-FR" sz="800" dirty="0" err="1">
                <a:latin typeface="Times New Roman" charset="0"/>
              </a:rPr>
              <a:t>elevation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myocardial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infarction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related</a:t>
            </a:r>
            <a:r>
              <a:rPr lang="fr-FR" sz="800" dirty="0">
                <a:latin typeface="Times New Roman" charset="0"/>
              </a:rPr>
              <a:t> to acute </a:t>
            </a:r>
            <a:r>
              <a:rPr lang="fr-FR" sz="800" dirty="0" err="1">
                <a:latin typeface="Times New Roman" charset="0"/>
              </a:rPr>
              <a:t>coronary</a:t>
            </a:r>
            <a:r>
              <a:rPr lang="fr-FR" sz="800" dirty="0">
                <a:latin typeface="Times New Roman" charset="0"/>
              </a:rPr>
              <a:t> obstruction. </a:t>
            </a:r>
            <a:r>
              <a:rPr lang="fr-FR" sz="800" dirty="0">
                <a:latin typeface="Arial" charset="0"/>
              </a:rPr>
              <a:t>||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</a:t>
            </a:r>
            <a:r>
              <a:rPr lang="fr-FR" sz="800" dirty="0" err="1">
                <a:latin typeface="Times New Roman" charset="0"/>
              </a:rPr>
              <a:t>linear</a:t>
            </a:r>
            <a:r>
              <a:rPr lang="fr-FR" sz="800" dirty="0">
                <a:latin typeface="Times New Roman" charset="0"/>
              </a:rPr>
              <a:t> mixed model (on log-</a:t>
            </a:r>
            <a:r>
              <a:rPr lang="fr-FR" sz="800" dirty="0" err="1">
                <a:latin typeface="Times New Roman" charset="0"/>
              </a:rPr>
              <a:t>transformed</a:t>
            </a:r>
            <a:r>
              <a:rPr lang="fr-FR" sz="800" dirty="0">
                <a:latin typeface="Times New Roman" charset="0"/>
              </a:rPr>
              <a:t> data)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effects</a:t>
            </a:r>
            <a:r>
              <a:rPr lang="fr-FR" sz="800" dirty="0">
                <a:latin typeface="Times New Roman" charset="0"/>
              </a:rPr>
              <a:t>.</a:t>
            </a:r>
            <a:endParaRPr lang="fr-FR" sz="800" dirty="0">
              <a:effectLst/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471960"/>
            <a:ext cx="7365995" cy="3520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43921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88637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Disclosures</a:t>
            </a:r>
            <a:endParaRPr lang="fr-FR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8867ED3-3B50-DD49-9F50-8D2B52BF9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519" y="935665"/>
            <a:ext cx="8812961" cy="3583172"/>
          </a:xfrm>
        </p:spPr>
        <p:txBody>
          <a:bodyPr>
            <a:noAutofit/>
          </a:bodyPr>
          <a:lstStyle/>
          <a:p>
            <a:r>
              <a:rPr lang="fr-FR" sz="1600" b="1" dirty="0">
                <a:latin typeface="Calibri" charset="0"/>
                <a:ea typeface="Calibri" charset="0"/>
                <a:cs typeface="Calibri" charset="0"/>
              </a:rPr>
              <a:t>Eric Van Belle has no </a:t>
            </a:r>
            <a:r>
              <a:rPr lang="fr-FR" sz="1600" b="1" dirty="0" err="1">
                <a:latin typeface="Calibri" charset="0"/>
                <a:ea typeface="Calibri" charset="0"/>
                <a:cs typeface="Calibri" charset="0"/>
              </a:rPr>
              <a:t>disclosure</a:t>
            </a:r>
            <a:r>
              <a:rPr lang="fr-FR" sz="1600" b="1" dirty="0">
                <a:latin typeface="Calibri" charset="0"/>
                <a:ea typeface="Calibri" charset="0"/>
                <a:cs typeface="Calibri" charset="0"/>
              </a:rPr>
              <a:t> relevant to the content of </a:t>
            </a:r>
            <a:r>
              <a:rPr lang="fr-FR" sz="1600" b="1" dirty="0" err="1">
                <a:latin typeface="Calibri" charset="0"/>
                <a:ea typeface="Calibri" charset="0"/>
                <a:cs typeface="Calibri" charset="0"/>
              </a:rPr>
              <a:t>this</a:t>
            </a:r>
            <a:r>
              <a:rPr lang="fr-FR" sz="16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b="1" dirty="0" err="1">
                <a:latin typeface="Calibri" charset="0"/>
                <a:ea typeface="Calibri" charset="0"/>
                <a:cs typeface="Calibri" charset="0"/>
              </a:rPr>
              <a:t>study</a:t>
            </a:r>
            <a:endParaRPr lang="fr-FR" sz="1600" b="1" dirty="0">
              <a:latin typeface="Calibri" charset="0"/>
              <a:ea typeface="Calibri" charset="0"/>
              <a:cs typeface="Calibri" charset="0"/>
            </a:endParaRPr>
          </a:p>
          <a:p>
            <a:endParaRPr lang="fr-FR" sz="1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The FRANCE TAVI database was funded and managed by the French Society of Cardiology </a:t>
            </a:r>
          </a:p>
          <a:p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THV manufacturers partly funded the registry but had no role in data collection or analysis or in manuscript drafting</a:t>
            </a:r>
          </a:p>
          <a:p>
            <a:endParaRPr lang="fr-FR" sz="1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Edwards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Lifesciences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Medtronic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had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no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role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in data management, data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analysis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, or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writing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of the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manuscript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endParaRPr lang="fr-FR" sz="16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Disclosures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of all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co-authors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are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available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in the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manuscript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of the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study</a:t>
            </a:r>
            <a:endParaRPr lang="fr-FR" sz="1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89807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17756"/>
              </p:ext>
            </p:extLst>
          </p:nvPr>
        </p:nvGraphicFramePr>
        <p:xfrm>
          <a:off x="914400" y="761996"/>
          <a:ext cx="7365995" cy="3590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Second THV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143 (3.7)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 (1.0)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3.79 (2.40 to 5.99)†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Stroke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 (2.5)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 (1.8)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1.38 (0.98 to 1.94)†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Myocardial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infarction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 (0.4)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2.07 (1.11 to 3.88)†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or life-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threatening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bleeding</a:t>
                      </a:r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‡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398 (10.2)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356 (9.1)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1.03 (0.89 to 1.19)†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vascular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complication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292 (7.5)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270 (6.9)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1.02 (0.85 to 1.22)†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Permanent pacemaker implantation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871 (22.3)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431 (11.0)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2.08 (1.83 to 2.35)†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 (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median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IQR)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(5 to 10)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 (7 o 13)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-0.21 (-0.24 to -0.19)</a:t>
                      </a:r>
                      <a:r>
                        <a:rPr lang="mr-IN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gradient&gt;20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mmHg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(1.9)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102 (2.6)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0.75 (0.48 </a:t>
                      </a:r>
                      <a:r>
                        <a:rPr lang="de-DE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1.16)</a:t>
                      </a:r>
                      <a:r>
                        <a:rPr lang="de-DE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30081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Procedural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and in-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hospital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events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84102"/>
            <a:ext cx="94869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Arial" charset="0"/>
              </a:rPr>
              <a:t>†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GEE model for </a:t>
            </a:r>
            <a:r>
              <a:rPr lang="fr-FR" sz="800" dirty="0" err="1">
                <a:latin typeface="Times New Roman" charset="0"/>
              </a:rPr>
              <a:t>binary</a:t>
            </a:r>
            <a:r>
              <a:rPr lang="fr-FR" sz="800" dirty="0">
                <a:latin typeface="Times New Roman" charset="0"/>
              </a:rPr>
              <a:t> data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a log </a:t>
            </a:r>
            <a:r>
              <a:rPr lang="fr-FR" sz="800" dirty="0" err="1">
                <a:latin typeface="Times New Roman" charset="0"/>
              </a:rPr>
              <a:t>link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function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</a:t>
            </a:r>
            <a:r>
              <a:rPr lang="fr-FR" sz="800" dirty="0">
                <a:latin typeface="Times New Roman" charset="0"/>
              </a:rPr>
              <a:t>. </a:t>
            </a:r>
            <a:r>
              <a:rPr lang="fr-FR" sz="800" dirty="0">
                <a:latin typeface="Arial" charset="0"/>
              </a:rPr>
              <a:t>‡</a:t>
            </a:r>
            <a:r>
              <a:rPr lang="fr-FR" sz="800" dirty="0">
                <a:latin typeface="Times New Roman" charset="0"/>
              </a:rPr>
              <a:t>ST-</a:t>
            </a:r>
            <a:r>
              <a:rPr lang="fr-FR" sz="800" dirty="0" err="1">
                <a:latin typeface="Times New Roman" charset="0"/>
              </a:rPr>
              <a:t>elevation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myocardial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infarction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related</a:t>
            </a:r>
            <a:r>
              <a:rPr lang="fr-FR" sz="800" dirty="0">
                <a:latin typeface="Times New Roman" charset="0"/>
              </a:rPr>
              <a:t> to acute </a:t>
            </a:r>
            <a:r>
              <a:rPr lang="fr-FR" sz="800" dirty="0" err="1">
                <a:latin typeface="Times New Roman" charset="0"/>
              </a:rPr>
              <a:t>coronary</a:t>
            </a:r>
            <a:r>
              <a:rPr lang="fr-FR" sz="800" dirty="0">
                <a:latin typeface="Times New Roman" charset="0"/>
              </a:rPr>
              <a:t> obstruction. </a:t>
            </a:r>
            <a:r>
              <a:rPr lang="fr-FR" sz="800" dirty="0">
                <a:latin typeface="Arial" charset="0"/>
              </a:rPr>
              <a:t>||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</a:t>
            </a:r>
            <a:r>
              <a:rPr lang="fr-FR" sz="800" dirty="0" err="1">
                <a:latin typeface="Times New Roman" charset="0"/>
              </a:rPr>
              <a:t>linear</a:t>
            </a:r>
            <a:r>
              <a:rPr lang="fr-FR" sz="800" dirty="0">
                <a:latin typeface="Times New Roman" charset="0"/>
              </a:rPr>
              <a:t> mixed model (on log-</a:t>
            </a:r>
            <a:r>
              <a:rPr lang="fr-FR" sz="800" dirty="0" err="1">
                <a:latin typeface="Times New Roman" charset="0"/>
              </a:rPr>
              <a:t>transformed</a:t>
            </a:r>
            <a:r>
              <a:rPr lang="fr-FR" sz="800" dirty="0">
                <a:latin typeface="Times New Roman" charset="0"/>
              </a:rPr>
              <a:t> data)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effects</a:t>
            </a:r>
            <a:r>
              <a:rPr lang="fr-FR" sz="800" dirty="0">
                <a:latin typeface="Times New Roman" charset="0"/>
              </a:rPr>
              <a:t>.</a:t>
            </a:r>
            <a:endParaRPr lang="fr-FR" sz="800" dirty="0">
              <a:effectLst/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193072"/>
            <a:ext cx="7365995" cy="337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57577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34627"/>
              </p:ext>
            </p:extLst>
          </p:nvPr>
        </p:nvGraphicFramePr>
        <p:xfrm>
          <a:off x="914400" y="761996"/>
          <a:ext cx="7365995" cy="3590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Second THV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143 (3.7)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 (1.0)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3.79 (2.40 to 5.99)†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Stroke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 (2.5)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 (1.8)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1.38 (0.98 to 1.94)†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Myocardial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infarction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 (0.4)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2.07 (1.11 to 3.88)†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or life-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threatening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bleeding</a:t>
                      </a:r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‡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398 (10.2)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356 (9.1)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1.03 (0.89 to 1.19)†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vascular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complication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292 (7.5)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270 (6.9)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1.02 (0.85 to 1.22)†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Permanent pacemaker implantation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871 (22.3)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431 (11.0)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2.08 (1.83 to 2.35)†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 (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median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IQR)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(5 to 10)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 (7 o 13)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-0.21 (-0.24 to -0.19)</a:t>
                      </a:r>
                      <a:r>
                        <a:rPr lang="mr-IN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gradient&gt;20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mmHg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(1.9)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102 (2.6)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0.75 (0.48 </a:t>
                      </a:r>
                      <a:r>
                        <a:rPr lang="de-DE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1.16)</a:t>
                      </a:r>
                      <a:r>
                        <a:rPr lang="de-DE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30081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Procedural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and in-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hospital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events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84102"/>
            <a:ext cx="94869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Arial" charset="0"/>
              </a:rPr>
              <a:t>†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GEE model for </a:t>
            </a:r>
            <a:r>
              <a:rPr lang="fr-FR" sz="800" dirty="0" err="1">
                <a:latin typeface="Times New Roman" charset="0"/>
              </a:rPr>
              <a:t>binary</a:t>
            </a:r>
            <a:r>
              <a:rPr lang="fr-FR" sz="800" dirty="0">
                <a:latin typeface="Times New Roman" charset="0"/>
              </a:rPr>
              <a:t> data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a log </a:t>
            </a:r>
            <a:r>
              <a:rPr lang="fr-FR" sz="800" dirty="0" err="1">
                <a:latin typeface="Times New Roman" charset="0"/>
              </a:rPr>
              <a:t>link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function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</a:t>
            </a:r>
            <a:r>
              <a:rPr lang="fr-FR" sz="800" dirty="0">
                <a:latin typeface="Times New Roman" charset="0"/>
              </a:rPr>
              <a:t>. </a:t>
            </a:r>
            <a:r>
              <a:rPr lang="fr-FR" sz="800" dirty="0">
                <a:latin typeface="Arial" charset="0"/>
              </a:rPr>
              <a:t>‡</a:t>
            </a:r>
            <a:r>
              <a:rPr lang="fr-FR" sz="800" dirty="0">
                <a:latin typeface="Times New Roman" charset="0"/>
              </a:rPr>
              <a:t>ST-</a:t>
            </a:r>
            <a:r>
              <a:rPr lang="fr-FR" sz="800" dirty="0" err="1">
                <a:latin typeface="Times New Roman" charset="0"/>
              </a:rPr>
              <a:t>elevation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myocardial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infarction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related</a:t>
            </a:r>
            <a:r>
              <a:rPr lang="fr-FR" sz="800" dirty="0">
                <a:latin typeface="Times New Roman" charset="0"/>
              </a:rPr>
              <a:t> to acute </a:t>
            </a:r>
            <a:r>
              <a:rPr lang="fr-FR" sz="800" dirty="0" err="1">
                <a:latin typeface="Times New Roman" charset="0"/>
              </a:rPr>
              <a:t>coronary</a:t>
            </a:r>
            <a:r>
              <a:rPr lang="fr-FR" sz="800" dirty="0">
                <a:latin typeface="Times New Roman" charset="0"/>
              </a:rPr>
              <a:t> obstruction. </a:t>
            </a:r>
            <a:r>
              <a:rPr lang="fr-FR" sz="800" dirty="0">
                <a:latin typeface="Arial" charset="0"/>
              </a:rPr>
              <a:t>||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</a:t>
            </a:r>
            <a:r>
              <a:rPr lang="fr-FR" sz="800" dirty="0" err="1">
                <a:latin typeface="Times New Roman" charset="0"/>
              </a:rPr>
              <a:t>linear</a:t>
            </a:r>
            <a:r>
              <a:rPr lang="fr-FR" sz="800" dirty="0">
                <a:latin typeface="Times New Roman" charset="0"/>
              </a:rPr>
              <a:t> mixed model (on log-</a:t>
            </a:r>
            <a:r>
              <a:rPr lang="fr-FR" sz="800" dirty="0" err="1">
                <a:latin typeface="Times New Roman" charset="0"/>
              </a:rPr>
              <a:t>transformed</a:t>
            </a:r>
            <a:r>
              <a:rPr lang="fr-FR" sz="800" dirty="0">
                <a:latin typeface="Times New Roman" charset="0"/>
              </a:rPr>
              <a:t> data)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effects</a:t>
            </a:r>
            <a:r>
              <a:rPr lang="fr-FR" sz="800" dirty="0">
                <a:latin typeface="Times New Roman" charset="0"/>
              </a:rPr>
              <a:t>.</a:t>
            </a:r>
            <a:endParaRPr lang="fr-FR" sz="800" dirty="0">
              <a:effectLst/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246351"/>
            <a:ext cx="7365995" cy="3822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914400" y="2193072"/>
            <a:ext cx="7365995" cy="337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1404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653608"/>
              </p:ext>
            </p:extLst>
          </p:nvPr>
        </p:nvGraphicFramePr>
        <p:xfrm>
          <a:off x="914400" y="761996"/>
          <a:ext cx="7365995" cy="3590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1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Second THV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143 (3.7)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 (1.0)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3.79 (2.40 to 5.99)†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Stroke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96 (2.5)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70 (1.8)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1.38 (0.98 to 1.94)†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Myocardial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infarction</a:t>
                      </a:r>
                      <a:endParaRPr lang="fr-FR" sz="11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14 (0.4)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2.07 (1.11 to 3.88)†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0.02 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378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or life-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threatening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bleeding</a:t>
                      </a:r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‡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398 (10.2)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356 (9.1)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1.03 (0.89 to 1.19)†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0.68 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Major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vascular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complication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292 (7.5)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270 (6.9)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1.02 (0.85 to 1.22)†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Permanent pacemaker implantation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871 (22.3)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431 (11.0)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2.08 (1.83 to 2.35)†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 (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median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, IQR)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 (5 to 10)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 (7 o 13)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-0.21 (-0.24 to -0.19)</a:t>
                      </a:r>
                      <a:r>
                        <a:rPr lang="mr-IN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&lt;0.0001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Mean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gradient&gt;20 </a:t>
                      </a:r>
                      <a:r>
                        <a:rPr lang="fr-FR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mmHg</a:t>
                      </a:r>
                      <a:r>
                        <a:rPr lang="fr-FR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75 (1.9)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8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102 (2.6)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0.75 (0.48 </a:t>
                      </a:r>
                      <a:r>
                        <a:rPr lang="de-DE" sz="1100" dirty="0" err="1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to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1.16)</a:t>
                      </a:r>
                      <a:r>
                        <a:rPr lang="de-DE" sz="1100" baseline="30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||</a:t>
                      </a:r>
                      <a:r>
                        <a:rPr lang="de-DE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0.17 </a:t>
                      </a:r>
                    </a:p>
                  </a:txBody>
                  <a:tcPr marL="63500" marR="63500" marT="0" marB="0" anchor="ctr">
                    <a:lnL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D9F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30081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Procedural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and in-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hospital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events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84102"/>
            <a:ext cx="94869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Arial" charset="0"/>
              </a:rPr>
              <a:t>†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GEE model for </a:t>
            </a:r>
            <a:r>
              <a:rPr lang="fr-FR" sz="800" dirty="0" err="1">
                <a:latin typeface="Times New Roman" charset="0"/>
              </a:rPr>
              <a:t>binary</a:t>
            </a:r>
            <a:r>
              <a:rPr lang="fr-FR" sz="800" dirty="0">
                <a:latin typeface="Times New Roman" charset="0"/>
              </a:rPr>
              <a:t> data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a log </a:t>
            </a:r>
            <a:r>
              <a:rPr lang="fr-FR" sz="800" dirty="0" err="1">
                <a:latin typeface="Times New Roman" charset="0"/>
              </a:rPr>
              <a:t>link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function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</a:t>
            </a:r>
            <a:r>
              <a:rPr lang="fr-FR" sz="800" dirty="0">
                <a:latin typeface="Times New Roman" charset="0"/>
              </a:rPr>
              <a:t>. </a:t>
            </a:r>
            <a:r>
              <a:rPr lang="fr-FR" sz="800" dirty="0">
                <a:latin typeface="Arial" charset="0"/>
              </a:rPr>
              <a:t>‡</a:t>
            </a:r>
            <a:r>
              <a:rPr lang="fr-FR" sz="800" dirty="0">
                <a:latin typeface="Times New Roman" charset="0"/>
              </a:rPr>
              <a:t>ST-</a:t>
            </a:r>
            <a:r>
              <a:rPr lang="fr-FR" sz="800" dirty="0" err="1">
                <a:latin typeface="Times New Roman" charset="0"/>
              </a:rPr>
              <a:t>elevation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myocardial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infarction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related</a:t>
            </a:r>
            <a:r>
              <a:rPr lang="fr-FR" sz="800" dirty="0">
                <a:latin typeface="Times New Roman" charset="0"/>
              </a:rPr>
              <a:t> to acute </a:t>
            </a:r>
            <a:r>
              <a:rPr lang="fr-FR" sz="800" dirty="0" err="1">
                <a:latin typeface="Times New Roman" charset="0"/>
              </a:rPr>
              <a:t>coronary</a:t>
            </a:r>
            <a:r>
              <a:rPr lang="fr-FR" sz="800" dirty="0">
                <a:latin typeface="Times New Roman" charset="0"/>
              </a:rPr>
              <a:t> obstruction. </a:t>
            </a:r>
            <a:r>
              <a:rPr lang="fr-FR" sz="800" dirty="0">
                <a:latin typeface="Arial" charset="0"/>
              </a:rPr>
              <a:t>||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</a:t>
            </a:r>
            <a:r>
              <a:rPr lang="fr-FR" sz="800" dirty="0" err="1">
                <a:latin typeface="Times New Roman" charset="0"/>
              </a:rPr>
              <a:t>linear</a:t>
            </a:r>
            <a:r>
              <a:rPr lang="fr-FR" sz="800" dirty="0">
                <a:latin typeface="Times New Roman" charset="0"/>
              </a:rPr>
              <a:t> mixed model (on log-</a:t>
            </a:r>
            <a:r>
              <a:rPr lang="fr-FR" sz="800" dirty="0" err="1">
                <a:latin typeface="Times New Roman" charset="0"/>
              </a:rPr>
              <a:t>transformed</a:t>
            </a:r>
            <a:r>
              <a:rPr lang="fr-FR" sz="800" dirty="0">
                <a:latin typeface="Times New Roman" charset="0"/>
              </a:rPr>
              <a:t> data) </a:t>
            </a:r>
            <a:r>
              <a:rPr lang="fr-FR" sz="800" dirty="0" err="1">
                <a:latin typeface="Times New Roman" charset="0"/>
              </a:rPr>
              <a:t>including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 and center as </a:t>
            </a:r>
            <a:r>
              <a:rPr lang="fr-FR" sz="800" dirty="0" err="1">
                <a:latin typeface="Times New Roman" charset="0"/>
              </a:rPr>
              <a:t>random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effects</a:t>
            </a:r>
            <a:r>
              <a:rPr lang="fr-FR" sz="800" dirty="0">
                <a:latin typeface="Times New Roman" charset="0"/>
              </a:rPr>
              <a:t>.</a:t>
            </a:r>
            <a:endParaRPr lang="fr-FR" sz="800" dirty="0">
              <a:effectLst/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3635298"/>
            <a:ext cx="7365995" cy="3538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85131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34" y="783212"/>
            <a:ext cx="7099466" cy="43602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0" y="223614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fr-FR" sz="2000" baseline="30000" dirty="0">
                <a:latin typeface="Century Gothic" charset="0"/>
                <a:ea typeface="Century Gothic" charset="0"/>
                <a:cs typeface="Century Gothic" charset="0"/>
              </a:rPr>
              <a:t>nd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year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all-cause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600">
                <a:latin typeface="Century Gothic" charset="0"/>
                <a:ea typeface="Century Gothic" charset="0"/>
                <a:cs typeface="Century Gothic" charset="0"/>
              </a:rPr>
              <a:t>PS-</a:t>
            </a:r>
            <a:r>
              <a:rPr lang="fr-FR" sz="1600" err="1">
                <a:latin typeface="Century Gothic" charset="0"/>
                <a:ea typeface="Century Gothic" charset="0"/>
                <a:cs typeface="Century Gothic" charset="0"/>
              </a:rPr>
              <a:t>matched</a:t>
            </a:r>
            <a:r>
              <a:rPr lang="fr-FR" sz="1600">
                <a:latin typeface="Century Gothic" charset="0"/>
                <a:ea typeface="Century Gothic" charset="0"/>
                <a:cs typeface="Century Gothic" charset="0"/>
              </a:rPr>
              <a:t> cohort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5" name="Graphiqu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317210"/>
              </p:ext>
            </p:extLst>
          </p:nvPr>
        </p:nvGraphicFramePr>
        <p:xfrm>
          <a:off x="0" y="1023834"/>
          <a:ext cx="3110544" cy="27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Accolade ouvrante 6"/>
          <p:cNvSpPr/>
          <p:nvPr/>
        </p:nvSpPr>
        <p:spPr>
          <a:xfrm rot="5400000">
            <a:off x="1479477" y="729095"/>
            <a:ext cx="140258" cy="1855560"/>
          </a:xfrm>
          <a:prstGeom prst="leftBrace">
            <a:avLst>
              <a:gd name="adj1" fmla="val 8333"/>
              <a:gd name="adj2" fmla="val 49296"/>
            </a:avLst>
          </a:prstGeom>
          <a:noFill/>
          <a:ln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8" name="ZoneTexte 7"/>
          <p:cNvSpPr txBox="1"/>
          <p:nvPr/>
        </p:nvSpPr>
        <p:spPr>
          <a:xfrm>
            <a:off x="1198273" y="1360528"/>
            <a:ext cx="148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P=0.002</a:t>
            </a:r>
          </a:p>
        </p:txBody>
      </p:sp>
    </p:spTree>
    <p:extLst>
      <p:ext uri="{BB962C8B-B14F-4D97-AF65-F5344CB8AC3E}">
        <p14:creationId xmlns:p14="http://schemas.microsoft.com/office/powerpoint/2010/main" val="208632459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3614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fr-FR" sz="2000" baseline="30000" dirty="0">
                <a:latin typeface="Century Gothic" charset="0"/>
                <a:ea typeface="Century Gothic" charset="0"/>
                <a:cs typeface="Century Gothic" charset="0"/>
              </a:rPr>
              <a:t>nd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year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cardiovascular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600">
                <a:latin typeface="Century Gothic" charset="0"/>
                <a:ea typeface="Century Gothic" charset="0"/>
                <a:cs typeface="Century Gothic" charset="0"/>
              </a:rPr>
              <a:t>PS-</a:t>
            </a:r>
            <a:r>
              <a:rPr lang="fr-FR" sz="1600" err="1">
                <a:latin typeface="Century Gothic" charset="0"/>
                <a:ea typeface="Century Gothic" charset="0"/>
                <a:cs typeface="Century Gothic" charset="0"/>
              </a:rPr>
              <a:t>matched</a:t>
            </a:r>
            <a:r>
              <a:rPr lang="fr-FR" sz="1600">
                <a:latin typeface="Century Gothic" charset="0"/>
                <a:ea typeface="Century Gothic" charset="0"/>
                <a:cs typeface="Century Gothic" charset="0"/>
              </a:rPr>
              <a:t> cohort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923" y="718848"/>
            <a:ext cx="7260077" cy="442465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553105"/>
              </p:ext>
            </p:extLst>
          </p:nvPr>
        </p:nvGraphicFramePr>
        <p:xfrm>
          <a:off x="0" y="1200150"/>
          <a:ext cx="3110400" cy="26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Accolade ouvrante 8"/>
          <p:cNvSpPr/>
          <p:nvPr/>
        </p:nvSpPr>
        <p:spPr>
          <a:xfrm rot="5400000">
            <a:off x="1543272" y="1111867"/>
            <a:ext cx="140258" cy="1855560"/>
          </a:xfrm>
          <a:prstGeom prst="leftBrace">
            <a:avLst>
              <a:gd name="adj1" fmla="val 8333"/>
              <a:gd name="adj2" fmla="val 49296"/>
            </a:avLst>
          </a:prstGeom>
          <a:noFill/>
          <a:ln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0" name="ZoneTexte 9"/>
          <p:cNvSpPr txBox="1"/>
          <p:nvPr/>
        </p:nvSpPr>
        <p:spPr>
          <a:xfrm>
            <a:off x="1262068" y="1743300"/>
            <a:ext cx="1485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P=0.001</a:t>
            </a:r>
          </a:p>
        </p:txBody>
      </p:sp>
    </p:spTree>
    <p:extLst>
      <p:ext uri="{BB962C8B-B14F-4D97-AF65-F5344CB8AC3E}">
        <p14:creationId xmlns:p14="http://schemas.microsoft.com/office/powerpoint/2010/main" val="213670635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9264968" y="1439522"/>
            <a:ext cx="0" cy="113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94580"/>
              </p:ext>
            </p:extLst>
          </p:nvPr>
        </p:nvGraphicFramePr>
        <p:xfrm>
          <a:off x="988828" y="1142966"/>
          <a:ext cx="6393346" cy="273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Outcomes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Follow-up all-cause mortality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899 (29.8)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801 (26.6)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1.17 (1.06 to 1.28)*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 to 3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381 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286 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1.37 (1.16 to 1.60)*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0.0001 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 to 6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 (0.88 to 1.70)*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month to end of follow-up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423 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1.00 (0.85 to 1.18)*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0.89 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238296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2</a:t>
            </a:r>
            <a:r>
              <a:rPr lang="fr-FR" sz="2000" baseline="30000" dirty="0">
                <a:latin typeface="Century Gothic" charset="0"/>
                <a:ea typeface="Century Gothic" charset="0"/>
                <a:cs typeface="Century Gothic" charset="0"/>
              </a:rPr>
              <a:t>nd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Effect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of time on all-cause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808" y="4750439"/>
            <a:ext cx="9105432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Times New Roman" charset="0"/>
              </a:rPr>
              <a:t>Values in </a:t>
            </a:r>
            <a:r>
              <a:rPr lang="fr-FR" sz="800" dirty="0" err="1">
                <a:latin typeface="Times New Roman" charset="0"/>
              </a:rPr>
              <a:t>brackets</a:t>
            </a:r>
            <a:r>
              <a:rPr lang="fr-FR" sz="800" dirty="0">
                <a:latin typeface="Times New Roman" charset="0"/>
              </a:rPr>
              <a:t> in </a:t>
            </a:r>
            <a:r>
              <a:rPr lang="fr-FR" sz="800" dirty="0" err="1">
                <a:latin typeface="Times New Roman" charset="0"/>
              </a:rPr>
              <a:t>columns</a:t>
            </a:r>
            <a:r>
              <a:rPr lang="fr-FR" sz="800" dirty="0">
                <a:latin typeface="Times New Roman" charset="0"/>
              </a:rPr>
              <a:t> 2 and 3 are cumulative incidence at 2-year expresses as % (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Kalbfleisch</a:t>
            </a:r>
            <a:r>
              <a:rPr lang="fr-FR" sz="800" dirty="0">
                <a:latin typeface="Times New Roman" charset="0"/>
              </a:rPr>
              <a:t> and </a:t>
            </a:r>
            <a:r>
              <a:rPr lang="fr-FR" sz="800" dirty="0" err="1">
                <a:latin typeface="Times New Roman" charset="0"/>
              </a:rPr>
              <a:t>Prentice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follow</a:t>
            </a:r>
            <a:r>
              <a:rPr lang="fr-FR" sz="800" dirty="0">
                <a:latin typeface="Times New Roman" charset="0"/>
              </a:rPr>
              <a:t>-up </a:t>
            </a:r>
            <a:r>
              <a:rPr lang="fr-FR" sz="800" dirty="0" err="1">
                <a:latin typeface="Times New Roman" charset="0"/>
              </a:rPr>
              <a:t>hospitalizations</a:t>
            </a:r>
            <a:r>
              <a:rPr lang="fr-FR" sz="800" dirty="0">
                <a:latin typeface="Times New Roman" charset="0"/>
              </a:rPr>
              <a:t> by </a:t>
            </a:r>
            <a:r>
              <a:rPr lang="fr-FR" sz="800" dirty="0" err="1">
                <a:latin typeface="Times New Roman" charset="0"/>
              </a:rPr>
              <a:t>treating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death</a:t>
            </a:r>
            <a:r>
              <a:rPr lang="fr-FR" sz="800" dirty="0">
                <a:latin typeface="Times New Roman" charset="0"/>
              </a:rPr>
              <a:t> as </a:t>
            </a:r>
            <a:r>
              <a:rPr lang="fr-FR" sz="800" dirty="0" err="1">
                <a:latin typeface="Times New Roman" charset="0"/>
              </a:rPr>
              <a:t>competing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risk</a:t>
            </a:r>
            <a:r>
              <a:rPr lang="fr-FR" sz="800" dirty="0">
                <a:latin typeface="Times New Roman" charset="0"/>
              </a:rPr>
              <a:t>, or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Kaplan-Meier </a:t>
            </a:r>
            <a:r>
              <a:rPr lang="fr-FR" sz="800" dirty="0" err="1">
                <a:latin typeface="Times New Roman" charset="0"/>
              </a:rPr>
              <a:t>method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mortality</a:t>
            </a:r>
            <a:r>
              <a:rPr lang="fr-FR" sz="800" dirty="0">
                <a:latin typeface="Times New Roman" charset="0"/>
              </a:rPr>
              <a:t>) * 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Fine and Gray or </a:t>
            </a:r>
            <a:r>
              <a:rPr lang="fr-FR" sz="800" dirty="0" err="1">
                <a:latin typeface="Times New Roman" charset="0"/>
              </a:rPr>
              <a:t>Cox’s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regression</a:t>
            </a:r>
            <a:r>
              <a:rPr lang="fr-FR" sz="800" dirty="0">
                <a:latin typeface="Times New Roman" charset="0"/>
              </a:rPr>
              <a:t> model </a:t>
            </a:r>
            <a:r>
              <a:rPr lang="fr-FR" sz="800" dirty="0" err="1">
                <a:latin typeface="Times New Roman" charset="0"/>
              </a:rPr>
              <a:t>stratified</a:t>
            </a:r>
            <a:r>
              <a:rPr lang="fr-FR" sz="800" dirty="0">
                <a:latin typeface="Times New Roman" charset="0"/>
              </a:rPr>
              <a:t> by center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robust</a:t>
            </a:r>
            <a:r>
              <a:rPr lang="fr-FR" sz="800" dirty="0">
                <a:latin typeface="Times New Roman" charset="0"/>
              </a:rPr>
              <a:t> sandwich variance </a:t>
            </a:r>
            <a:r>
              <a:rPr lang="fr-FR" sz="800" dirty="0" err="1">
                <a:latin typeface="Times New Roman" charset="0"/>
              </a:rPr>
              <a:t>estimate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sets. </a:t>
            </a:r>
            <a:endParaRPr lang="fr-FR" sz="800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90782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9264968" y="1439522"/>
            <a:ext cx="0" cy="113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35239"/>
              </p:ext>
            </p:extLst>
          </p:nvPr>
        </p:nvGraphicFramePr>
        <p:xfrm>
          <a:off x="988828" y="1142966"/>
          <a:ext cx="6393346" cy="273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Outcomes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Follow-up all-cause mortality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899 (29.8)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801 (26.6)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1.17 (1.06 to 1.28)*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 to 3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381 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286 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1.37 (1.16 to 1.60)*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0.0001 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 to 6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 (0.88 to 1.70)*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month to end of follow-up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423 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1.00 (0.85 to 1.18)*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0.89 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238296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2</a:t>
            </a:r>
            <a:r>
              <a:rPr lang="fr-FR" sz="2000" baseline="30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nd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Effect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of time on all-cause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808" y="4750439"/>
            <a:ext cx="9105432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Times New Roman" charset="0"/>
              </a:rPr>
              <a:t>Values in </a:t>
            </a:r>
            <a:r>
              <a:rPr lang="fr-FR" sz="800" dirty="0" err="1">
                <a:latin typeface="Times New Roman" charset="0"/>
              </a:rPr>
              <a:t>brackets</a:t>
            </a:r>
            <a:r>
              <a:rPr lang="fr-FR" sz="800" dirty="0">
                <a:latin typeface="Times New Roman" charset="0"/>
              </a:rPr>
              <a:t> in </a:t>
            </a:r>
            <a:r>
              <a:rPr lang="fr-FR" sz="800" dirty="0" err="1">
                <a:latin typeface="Times New Roman" charset="0"/>
              </a:rPr>
              <a:t>columns</a:t>
            </a:r>
            <a:r>
              <a:rPr lang="fr-FR" sz="800" dirty="0">
                <a:latin typeface="Times New Roman" charset="0"/>
              </a:rPr>
              <a:t> 2 and 3 are cumulative incidence at 2-year expresses as % (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Kalbfleisch</a:t>
            </a:r>
            <a:r>
              <a:rPr lang="fr-FR" sz="800" dirty="0">
                <a:latin typeface="Times New Roman" charset="0"/>
              </a:rPr>
              <a:t> and </a:t>
            </a:r>
            <a:r>
              <a:rPr lang="fr-FR" sz="800" dirty="0" err="1">
                <a:latin typeface="Times New Roman" charset="0"/>
              </a:rPr>
              <a:t>Prentice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follow</a:t>
            </a:r>
            <a:r>
              <a:rPr lang="fr-FR" sz="800" dirty="0">
                <a:latin typeface="Times New Roman" charset="0"/>
              </a:rPr>
              <a:t>-up </a:t>
            </a:r>
            <a:r>
              <a:rPr lang="fr-FR" sz="800" dirty="0" err="1">
                <a:latin typeface="Times New Roman" charset="0"/>
              </a:rPr>
              <a:t>hospitalizations</a:t>
            </a:r>
            <a:r>
              <a:rPr lang="fr-FR" sz="800" dirty="0">
                <a:latin typeface="Times New Roman" charset="0"/>
              </a:rPr>
              <a:t> by </a:t>
            </a:r>
            <a:r>
              <a:rPr lang="fr-FR" sz="800" dirty="0" err="1">
                <a:latin typeface="Times New Roman" charset="0"/>
              </a:rPr>
              <a:t>treating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death</a:t>
            </a:r>
            <a:r>
              <a:rPr lang="fr-FR" sz="800" dirty="0">
                <a:latin typeface="Times New Roman" charset="0"/>
              </a:rPr>
              <a:t> as </a:t>
            </a:r>
            <a:r>
              <a:rPr lang="fr-FR" sz="800" dirty="0" err="1">
                <a:latin typeface="Times New Roman" charset="0"/>
              </a:rPr>
              <a:t>competing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risk</a:t>
            </a:r>
            <a:r>
              <a:rPr lang="fr-FR" sz="800" dirty="0">
                <a:latin typeface="Times New Roman" charset="0"/>
              </a:rPr>
              <a:t>, or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Kaplan-Meier </a:t>
            </a:r>
            <a:r>
              <a:rPr lang="fr-FR" sz="800" dirty="0" err="1">
                <a:latin typeface="Times New Roman" charset="0"/>
              </a:rPr>
              <a:t>method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mortality</a:t>
            </a:r>
            <a:r>
              <a:rPr lang="fr-FR" sz="800" dirty="0">
                <a:latin typeface="Times New Roman" charset="0"/>
              </a:rPr>
              <a:t>) * 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Fine and Gray or </a:t>
            </a:r>
            <a:r>
              <a:rPr lang="fr-FR" sz="800" dirty="0" err="1">
                <a:latin typeface="Times New Roman" charset="0"/>
              </a:rPr>
              <a:t>Cox’s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regression</a:t>
            </a:r>
            <a:r>
              <a:rPr lang="fr-FR" sz="800" dirty="0">
                <a:latin typeface="Times New Roman" charset="0"/>
              </a:rPr>
              <a:t> model </a:t>
            </a:r>
            <a:r>
              <a:rPr lang="fr-FR" sz="800" dirty="0" err="1">
                <a:latin typeface="Times New Roman" charset="0"/>
              </a:rPr>
              <a:t>stratified</a:t>
            </a:r>
            <a:r>
              <a:rPr lang="fr-FR" sz="800" dirty="0">
                <a:latin typeface="Times New Roman" charset="0"/>
              </a:rPr>
              <a:t> by center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robust</a:t>
            </a:r>
            <a:r>
              <a:rPr lang="fr-FR" sz="800" dirty="0">
                <a:latin typeface="Times New Roman" charset="0"/>
              </a:rPr>
              <a:t> sandwich variance </a:t>
            </a:r>
            <a:r>
              <a:rPr lang="fr-FR" sz="800" dirty="0" err="1">
                <a:latin typeface="Times New Roman" charset="0"/>
              </a:rPr>
              <a:t>estimate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sets. </a:t>
            </a:r>
            <a:endParaRPr lang="fr-FR" sz="800" dirty="0"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8827" y="2186819"/>
            <a:ext cx="6393347" cy="3822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800746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9264968" y="1439522"/>
            <a:ext cx="0" cy="113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8296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2</a:t>
            </a:r>
            <a:r>
              <a:rPr lang="fr-FR" sz="2000" baseline="30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nd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Effect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of time on all-cause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808" y="4750439"/>
            <a:ext cx="9105432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Times New Roman" charset="0"/>
              </a:rPr>
              <a:t>Values in </a:t>
            </a:r>
            <a:r>
              <a:rPr lang="fr-FR" sz="800" dirty="0" err="1">
                <a:latin typeface="Times New Roman" charset="0"/>
              </a:rPr>
              <a:t>brackets</a:t>
            </a:r>
            <a:r>
              <a:rPr lang="fr-FR" sz="800" dirty="0">
                <a:latin typeface="Times New Roman" charset="0"/>
              </a:rPr>
              <a:t> in </a:t>
            </a:r>
            <a:r>
              <a:rPr lang="fr-FR" sz="800" dirty="0" err="1">
                <a:latin typeface="Times New Roman" charset="0"/>
              </a:rPr>
              <a:t>columns</a:t>
            </a:r>
            <a:r>
              <a:rPr lang="fr-FR" sz="800" dirty="0">
                <a:latin typeface="Times New Roman" charset="0"/>
              </a:rPr>
              <a:t> 2 and 3 are cumulative incidence at 2-year expresses as % (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Kalbfleisch</a:t>
            </a:r>
            <a:r>
              <a:rPr lang="fr-FR" sz="800" dirty="0">
                <a:latin typeface="Times New Roman" charset="0"/>
              </a:rPr>
              <a:t> and </a:t>
            </a:r>
            <a:r>
              <a:rPr lang="fr-FR" sz="800" dirty="0" err="1">
                <a:latin typeface="Times New Roman" charset="0"/>
              </a:rPr>
              <a:t>Prentice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follow</a:t>
            </a:r>
            <a:r>
              <a:rPr lang="fr-FR" sz="800" dirty="0">
                <a:latin typeface="Times New Roman" charset="0"/>
              </a:rPr>
              <a:t>-up </a:t>
            </a:r>
            <a:r>
              <a:rPr lang="fr-FR" sz="800" dirty="0" err="1">
                <a:latin typeface="Times New Roman" charset="0"/>
              </a:rPr>
              <a:t>hospitalizations</a:t>
            </a:r>
            <a:r>
              <a:rPr lang="fr-FR" sz="800" dirty="0">
                <a:latin typeface="Times New Roman" charset="0"/>
              </a:rPr>
              <a:t> by </a:t>
            </a:r>
            <a:r>
              <a:rPr lang="fr-FR" sz="800" dirty="0" err="1">
                <a:latin typeface="Times New Roman" charset="0"/>
              </a:rPr>
              <a:t>treating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death</a:t>
            </a:r>
            <a:r>
              <a:rPr lang="fr-FR" sz="800" dirty="0">
                <a:latin typeface="Times New Roman" charset="0"/>
              </a:rPr>
              <a:t> as </a:t>
            </a:r>
            <a:r>
              <a:rPr lang="fr-FR" sz="800" dirty="0" err="1">
                <a:latin typeface="Times New Roman" charset="0"/>
              </a:rPr>
              <a:t>competing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risk</a:t>
            </a:r>
            <a:r>
              <a:rPr lang="fr-FR" sz="800" dirty="0">
                <a:latin typeface="Times New Roman" charset="0"/>
              </a:rPr>
              <a:t>, or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Kaplan-Meier </a:t>
            </a:r>
            <a:r>
              <a:rPr lang="fr-FR" sz="800" dirty="0" err="1">
                <a:latin typeface="Times New Roman" charset="0"/>
              </a:rPr>
              <a:t>method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mortality</a:t>
            </a:r>
            <a:r>
              <a:rPr lang="fr-FR" sz="800" dirty="0">
                <a:latin typeface="Times New Roman" charset="0"/>
              </a:rPr>
              <a:t>) * 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Fine and Gray or </a:t>
            </a:r>
            <a:r>
              <a:rPr lang="fr-FR" sz="800" dirty="0" err="1">
                <a:latin typeface="Times New Roman" charset="0"/>
              </a:rPr>
              <a:t>Cox’s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regression</a:t>
            </a:r>
            <a:r>
              <a:rPr lang="fr-FR" sz="800" dirty="0">
                <a:latin typeface="Times New Roman" charset="0"/>
              </a:rPr>
              <a:t> model </a:t>
            </a:r>
            <a:r>
              <a:rPr lang="fr-FR" sz="800" dirty="0" err="1">
                <a:latin typeface="Times New Roman" charset="0"/>
              </a:rPr>
              <a:t>stratified</a:t>
            </a:r>
            <a:r>
              <a:rPr lang="fr-FR" sz="800" dirty="0">
                <a:latin typeface="Times New Roman" charset="0"/>
              </a:rPr>
              <a:t> by center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robust</a:t>
            </a:r>
            <a:r>
              <a:rPr lang="fr-FR" sz="800" dirty="0">
                <a:latin typeface="Times New Roman" charset="0"/>
              </a:rPr>
              <a:t> sandwich variance </a:t>
            </a:r>
            <a:r>
              <a:rPr lang="fr-FR" sz="800" dirty="0" err="1">
                <a:latin typeface="Times New Roman" charset="0"/>
              </a:rPr>
              <a:t>estimate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sets. </a:t>
            </a:r>
            <a:endParaRPr lang="fr-FR" sz="800" dirty="0">
              <a:effectLst/>
              <a:latin typeface="Times New Roman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71638"/>
              </p:ext>
            </p:extLst>
          </p:nvPr>
        </p:nvGraphicFramePr>
        <p:xfrm>
          <a:off x="988828" y="1142966"/>
          <a:ext cx="6393346" cy="273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Outcomes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Follow-up all-cause mortality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899 (29.8)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801 (26.6)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1.17 (1.06 to 1.28)*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 to 3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381 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286 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1.37 (1.16 to 1.60)*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0.0001 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 to 6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 (0.88 to 1.70)*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month to end of follow-up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423 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1.00 (0.85 to 1.18)*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0.89 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88827" y="2593211"/>
            <a:ext cx="6393347" cy="3822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4688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6392"/>
              </p:ext>
            </p:extLst>
          </p:nvPr>
        </p:nvGraphicFramePr>
        <p:xfrm>
          <a:off x="988828" y="1142966"/>
          <a:ext cx="6393346" cy="273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9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4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Propensity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-score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matched</a:t>
                      </a: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cohort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27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Outcomes</a:t>
                      </a:r>
                      <a:endParaRPr lang="fr-FR" sz="1100" b="0" kern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SE-THV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BE-THV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(n=3910)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Effect size (95%CI)</a:t>
                      </a: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P-value</a:t>
                      </a: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Follow-up all-cause mortality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899 (29.8)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801 (26.6)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1.17 (1.06 to 1.28)*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 to 3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381 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286 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1.37 (1.16 to 1.60)*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0.0001 </a:t>
                      </a:r>
                    </a:p>
                  </a:txBody>
                  <a:tcPr marL="63500" marR="63500" marT="0" marB="0" anchor="ctr">
                    <a:solidFill>
                      <a:schemeClr val="bg1">
                        <a:lumMod val="75000"/>
                        <a:alpha val="27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 to 6 months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mr-IN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1.23 (0.88 to 1.70)*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0.22 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351155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en-US" sz="1100" b="1" i="1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6 month to end of follow-up</a:t>
                      </a:r>
                      <a:endParaRPr lang="fr-FR" sz="1100" b="1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414 </a:t>
                      </a:r>
                    </a:p>
                  </a:txBody>
                  <a:tcPr marL="63500" marR="6350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423 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1.00 (0.85 to 1.18)*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i="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0.89 </a:t>
                      </a:r>
                    </a:p>
                  </a:txBody>
                  <a:tcPr marL="63500" marR="63500" marT="0" marB="0" anchor="ctr">
                    <a:solidFill>
                      <a:srgbClr val="4E81BD">
                        <a:alpha val="2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9264968" y="1439522"/>
            <a:ext cx="0" cy="113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8296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2</a:t>
            </a:r>
            <a:r>
              <a:rPr lang="fr-FR" sz="2000" baseline="30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nd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: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Effect</a:t>
            </a:r>
            <a:r>
              <a:rPr lang="fr-FR" sz="1600" dirty="0">
                <a:latin typeface="Century Gothic" charset="0"/>
                <a:ea typeface="Century Gothic" charset="0"/>
                <a:cs typeface="Century Gothic" charset="0"/>
              </a:rPr>
              <a:t> of time on all-cause </a:t>
            </a:r>
            <a:r>
              <a:rPr lang="fr-FR" sz="1600" dirty="0" err="1">
                <a:latin typeface="Century Gothic" charset="0"/>
                <a:ea typeface="Century Gothic" charset="0"/>
                <a:cs typeface="Century Gothic" charset="0"/>
              </a:rPr>
              <a:t>mortality</a:t>
            </a:r>
            <a:endParaRPr lang="en-US" sz="16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808" y="4750439"/>
            <a:ext cx="9105432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800" dirty="0">
                <a:latin typeface="Times New Roman" charset="0"/>
              </a:rPr>
              <a:t>Values in </a:t>
            </a:r>
            <a:r>
              <a:rPr lang="fr-FR" sz="800" dirty="0" err="1">
                <a:latin typeface="Times New Roman" charset="0"/>
              </a:rPr>
              <a:t>brackets</a:t>
            </a:r>
            <a:r>
              <a:rPr lang="fr-FR" sz="800" dirty="0">
                <a:latin typeface="Times New Roman" charset="0"/>
              </a:rPr>
              <a:t> in </a:t>
            </a:r>
            <a:r>
              <a:rPr lang="fr-FR" sz="800" dirty="0" err="1">
                <a:latin typeface="Times New Roman" charset="0"/>
              </a:rPr>
              <a:t>columns</a:t>
            </a:r>
            <a:r>
              <a:rPr lang="fr-FR" sz="800" dirty="0">
                <a:latin typeface="Times New Roman" charset="0"/>
              </a:rPr>
              <a:t> 2 and 3 are cumulative incidence at 2-year expresses as % (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Kalbfleisch</a:t>
            </a:r>
            <a:r>
              <a:rPr lang="fr-FR" sz="800" dirty="0">
                <a:latin typeface="Times New Roman" charset="0"/>
              </a:rPr>
              <a:t> and </a:t>
            </a:r>
            <a:r>
              <a:rPr lang="fr-FR" sz="800" dirty="0" err="1">
                <a:latin typeface="Times New Roman" charset="0"/>
              </a:rPr>
              <a:t>Prentice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follow</a:t>
            </a:r>
            <a:r>
              <a:rPr lang="fr-FR" sz="800" dirty="0">
                <a:latin typeface="Times New Roman" charset="0"/>
              </a:rPr>
              <a:t>-up </a:t>
            </a:r>
            <a:r>
              <a:rPr lang="fr-FR" sz="800" dirty="0" err="1">
                <a:latin typeface="Times New Roman" charset="0"/>
              </a:rPr>
              <a:t>hospitalizations</a:t>
            </a:r>
            <a:r>
              <a:rPr lang="fr-FR" sz="800" dirty="0">
                <a:latin typeface="Times New Roman" charset="0"/>
              </a:rPr>
              <a:t> by </a:t>
            </a:r>
            <a:r>
              <a:rPr lang="fr-FR" sz="800" dirty="0" err="1">
                <a:latin typeface="Times New Roman" charset="0"/>
              </a:rPr>
              <a:t>treating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death</a:t>
            </a:r>
            <a:r>
              <a:rPr lang="fr-FR" sz="800" dirty="0">
                <a:latin typeface="Times New Roman" charset="0"/>
              </a:rPr>
              <a:t> as </a:t>
            </a:r>
            <a:r>
              <a:rPr lang="fr-FR" sz="800" dirty="0" err="1">
                <a:latin typeface="Times New Roman" charset="0"/>
              </a:rPr>
              <a:t>competing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risk</a:t>
            </a:r>
            <a:r>
              <a:rPr lang="fr-FR" sz="800" dirty="0">
                <a:latin typeface="Times New Roman" charset="0"/>
              </a:rPr>
              <a:t>, or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Kaplan-Meier </a:t>
            </a:r>
            <a:r>
              <a:rPr lang="fr-FR" sz="800" dirty="0" err="1">
                <a:latin typeface="Times New Roman" charset="0"/>
              </a:rPr>
              <a:t>method</a:t>
            </a:r>
            <a:r>
              <a:rPr lang="fr-FR" sz="800" dirty="0">
                <a:latin typeface="Times New Roman" charset="0"/>
              </a:rPr>
              <a:t> for </a:t>
            </a:r>
            <a:r>
              <a:rPr lang="fr-FR" sz="800" dirty="0" err="1">
                <a:latin typeface="Times New Roman" charset="0"/>
              </a:rPr>
              <a:t>mortality</a:t>
            </a:r>
            <a:r>
              <a:rPr lang="fr-FR" sz="800" dirty="0">
                <a:latin typeface="Times New Roman" charset="0"/>
              </a:rPr>
              <a:t>) * </a:t>
            </a:r>
            <a:r>
              <a:rPr lang="fr-FR" sz="800" dirty="0" err="1">
                <a:latin typeface="Times New Roman" charset="0"/>
              </a:rPr>
              <a:t>calculated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using</a:t>
            </a:r>
            <a:r>
              <a:rPr lang="fr-FR" sz="800" dirty="0">
                <a:latin typeface="Times New Roman" charset="0"/>
              </a:rPr>
              <a:t> a Fine and Gray or </a:t>
            </a:r>
            <a:r>
              <a:rPr lang="fr-FR" sz="800" dirty="0" err="1">
                <a:latin typeface="Times New Roman" charset="0"/>
              </a:rPr>
              <a:t>Cox’s</a:t>
            </a:r>
            <a:r>
              <a:rPr lang="fr-FR" sz="800" dirty="0">
                <a:latin typeface="Times New Roman" charset="0"/>
              </a:rPr>
              <a:t> </a:t>
            </a:r>
            <a:r>
              <a:rPr lang="fr-FR" sz="800" dirty="0" err="1">
                <a:latin typeface="Times New Roman" charset="0"/>
              </a:rPr>
              <a:t>regression</a:t>
            </a:r>
            <a:r>
              <a:rPr lang="fr-FR" sz="800" dirty="0">
                <a:latin typeface="Times New Roman" charset="0"/>
              </a:rPr>
              <a:t> model </a:t>
            </a:r>
            <a:r>
              <a:rPr lang="fr-FR" sz="800" dirty="0" err="1">
                <a:latin typeface="Times New Roman" charset="0"/>
              </a:rPr>
              <a:t>stratified</a:t>
            </a:r>
            <a:r>
              <a:rPr lang="fr-FR" sz="800" dirty="0">
                <a:latin typeface="Times New Roman" charset="0"/>
              </a:rPr>
              <a:t> by center </a:t>
            </a:r>
            <a:r>
              <a:rPr lang="fr-FR" sz="800" dirty="0" err="1">
                <a:latin typeface="Times New Roman" charset="0"/>
              </a:rPr>
              <a:t>with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robust</a:t>
            </a:r>
            <a:r>
              <a:rPr lang="fr-FR" sz="800" dirty="0">
                <a:latin typeface="Times New Roman" charset="0"/>
              </a:rPr>
              <a:t> sandwich variance </a:t>
            </a:r>
            <a:r>
              <a:rPr lang="fr-FR" sz="800" dirty="0" err="1">
                <a:latin typeface="Times New Roman" charset="0"/>
              </a:rPr>
              <a:t>estimate</a:t>
            </a:r>
            <a:r>
              <a:rPr lang="fr-FR" sz="800" dirty="0">
                <a:latin typeface="Times New Roman" charset="0"/>
              </a:rPr>
              <a:t> to </a:t>
            </a:r>
            <a:r>
              <a:rPr lang="fr-FR" sz="800" dirty="0" err="1">
                <a:latin typeface="Times New Roman" charset="0"/>
              </a:rPr>
              <a:t>account</a:t>
            </a:r>
            <a:r>
              <a:rPr lang="fr-FR" sz="800" dirty="0">
                <a:latin typeface="Times New Roman" charset="0"/>
              </a:rPr>
              <a:t> the </a:t>
            </a:r>
            <a:r>
              <a:rPr lang="fr-FR" sz="800" dirty="0" err="1">
                <a:latin typeface="Times New Roman" charset="0"/>
              </a:rPr>
              <a:t>matched</a:t>
            </a:r>
            <a:r>
              <a:rPr lang="fr-FR" sz="800" dirty="0">
                <a:latin typeface="Times New Roman" charset="0"/>
              </a:rPr>
              <a:t> sets. </a:t>
            </a:r>
            <a:endParaRPr lang="fr-FR" sz="800" dirty="0"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8827" y="2994768"/>
            <a:ext cx="6393347" cy="8820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78311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 txBox="1">
            <a:spLocks/>
          </p:cNvSpPr>
          <p:nvPr/>
        </p:nvSpPr>
        <p:spPr>
          <a:xfrm>
            <a:off x="494115" y="0"/>
            <a:ext cx="78867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dirty="0" err="1">
                <a:solidFill>
                  <a:schemeClr val="tx1"/>
                </a:solidFill>
                <a:cs typeface="Champagne &amp; Limousines"/>
              </a:rPr>
              <a:t>Subgroup</a:t>
            </a:r>
            <a:r>
              <a:rPr lang="fr-FR" dirty="0">
                <a:solidFill>
                  <a:schemeClr val="tx1"/>
                </a:solidFill>
                <a:cs typeface="Champagne &amp; Limousines"/>
              </a:rPr>
              <a:t> </a:t>
            </a:r>
            <a:r>
              <a:rPr lang="fr-FR" dirty="0" err="1">
                <a:solidFill>
                  <a:schemeClr val="tx1"/>
                </a:solidFill>
                <a:cs typeface="Champagne &amp; Limousines"/>
              </a:rPr>
              <a:t>analysis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032" y="-42864"/>
            <a:ext cx="4516055" cy="54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0" y="238296"/>
            <a:ext cx="457103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1st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outcome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according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to key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subgroups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448646"/>
            <a:ext cx="431482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The relation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between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the occurrence of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outcome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and THV-design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was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consistent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across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key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subgroups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except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for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delivery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approach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fr-FR" sz="1100" b="1" dirty="0" err="1">
                <a:latin typeface="Calibri" charset="0"/>
                <a:ea typeface="Calibri" charset="0"/>
                <a:cs typeface="Calibri" charset="0"/>
              </a:rPr>
              <a:t>year</a:t>
            </a:r>
            <a:r>
              <a:rPr lang="fr-FR" sz="1100" b="1" dirty="0">
                <a:latin typeface="Calibri" charset="0"/>
                <a:ea typeface="Calibri" charset="0"/>
                <a:cs typeface="Calibri" charset="0"/>
              </a:rPr>
              <a:t> of intervention:</a:t>
            </a:r>
          </a:p>
          <a:p>
            <a:pPr algn="just"/>
            <a:endParaRPr lang="fr-FR" sz="11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fr-FR" sz="1100" dirty="0"/>
              <a:t>The </a:t>
            </a:r>
            <a:r>
              <a:rPr lang="fr-FR" sz="1100" dirty="0" err="1"/>
              <a:t>difference</a:t>
            </a:r>
            <a:r>
              <a:rPr lang="fr-FR" sz="1100" dirty="0"/>
              <a:t> </a:t>
            </a:r>
            <a:r>
              <a:rPr lang="fr-FR" sz="1100" dirty="0" err="1"/>
              <a:t>was</a:t>
            </a:r>
            <a:r>
              <a:rPr lang="fr-FR" sz="1100" dirty="0"/>
              <a:t> </a:t>
            </a:r>
            <a:r>
              <a:rPr lang="fr-FR" sz="1100" dirty="0" err="1"/>
              <a:t>stronger</a:t>
            </a:r>
            <a:r>
              <a:rPr lang="fr-FR" sz="1100" dirty="0"/>
              <a:t> in </a:t>
            </a:r>
            <a:r>
              <a:rPr lang="fr-FR" sz="1100" dirty="0" err="1"/>
              <a:t>femoral</a:t>
            </a:r>
            <a:r>
              <a:rPr lang="fr-FR" sz="1100" dirty="0"/>
              <a:t> TAVR (RR=1.82; 95%CI:1.56-2.13) </a:t>
            </a:r>
            <a:r>
              <a:rPr lang="fr-FR" sz="1100" dirty="0" err="1"/>
              <a:t>than</a:t>
            </a:r>
            <a:r>
              <a:rPr lang="fr-FR" sz="1100" dirty="0"/>
              <a:t> in non-</a:t>
            </a:r>
            <a:r>
              <a:rPr lang="fr-FR" sz="1100" dirty="0" err="1"/>
              <a:t>femoral</a:t>
            </a:r>
            <a:r>
              <a:rPr lang="fr-FR" sz="1100" dirty="0"/>
              <a:t> TAVR (RR=1.20; 95%CI:0.94-1.53, p for </a:t>
            </a:r>
            <a:r>
              <a:rPr lang="fr-FR" sz="1100" dirty="0" err="1"/>
              <a:t>heterogeneity</a:t>
            </a:r>
            <a:r>
              <a:rPr lang="fr-FR" sz="1100" dirty="0"/>
              <a:t>=0.004)</a:t>
            </a:r>
          </a:p>
          <a:p>
            <a:pPr algn="just"/>
            <a:endParaRPr lang="fr-FR" sz="11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fr-FR" sz="1100" dirty="0"/>
              <a:t>The </a:t>
            </a:r>
            <a:r>
              <a:rPr lang="fr-FR" sz="1100" dirty="0" err="1"/>
              <a:t>difference</a:t>
            </a:r>
            <a:r>
              <a:rPr lang="fr-FR" sz="1100" dirty="0"/>
              <a:t> </a:t>
            </a:r>
            <a:r>
              <a:rPr lang="fr-FR" sz="1100" dirty="0" err="1"/>
              <a:t>was</a:t>
            </a:r>
            <a:r>
              <a:rPr lang="fr-FR" sz="1100" dirty="0"/>
              <a:t> </a:t>
            </a:r>
            <a:r>
              <a:rPr lang="fr-FR" sz="1100" dirty="0" err="1"/>
              <a:t>also</a:t>
            </a:r>
            <a:r>
              <a:rPr lang="fr-FR" sz="1100" dirty="0"/>
              <a:t> </a:t>
            </a:r>
            <a:r>
              <a:rPr lang="fr-FR" sz="1100" dirty="0" err="1"/>
              <a:t>stronger</a:t>
            </a:r>
            <a:r>
              <a:rPr lang="fr-FR" sz="1100" dirty="0"/>
              <a:t> in the second (≥01 </a:t>
            </a:r>
            <a:r>
              <a:rPr lang="fr-FR" sz="1100" dirty="0" err="1"/>
              <a:t>January</a:t>
            </a:r>
            <a:r>
              <a:rPr lang="fr-FR" sz="1100" dirty="0"/>
              <a:t> 2015, RR=2.23; 95%CI:1.71-2·94) as </a:t>
            </a:r>
            <a:r>
              <a:rPr lang="fr-FR" sz="1100" dirty="0" err="1"/>
              <a:t>compared</a:t>
            </a:r>
            <a:r>
              <a:rPr lang="fr-FR" sz="1100" dirty="0"/>
              <a:t> to the first-</a:t>
            </a:r>
            <a:r>
              <a:rPr lang="fr-FR" sz="1100" dirty="0" err="1"/>
              <a:t>study</a:t>
            </a:r>
            <a:r>
              <a:rPr lang="fr-FR" sz="1100" dirty="0"/>
              <a:t> </a:t>
            </a:r>
            <a:r>
              <a:rPr lang="fr-FR" sz="1100" dirty="0" err="1"/>
              <a:t>period</a:t>
            </a:r>
            <a:r>
              <a:rPr lang="fr-FR" sz="1100" dirty="0"/>
              <a:t> (&lt;01 </a:t>
            </a:r>
            <a:r>
              <a:rPr lang="fr-FR" sz="1100" dirty="0" err="1"/>
              <a:t>January</a:t>
            </a:r>
            <a:r>
              <a:rPr lang="fr-FR" sz="1100" dirty="0"/>
              <a:t> 2015, RR=1.48; 95%CI:1.28-1.72; p for </a:t>
            </a:r>
            <a:r>
              <a:rPr lang="fr-FR" sz="1100" dirty="0" err="1"/>
              <a:t>heterogeneity</a:t>
            </a:r>
            <a:r>
              <a:rPr lang="fr-FR" sz="1100" dirty="0"/>
              <a:t>=0.006)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346968" y="3086100"/>
            <a:ext cx="4739873" cy="5095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4366004" y="4376747"/>
            <a:ext cx="4739873" cy="5095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10705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867ED3-3B50-DD49-9F50-8D2B52BF9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82414"/>
            <a:ext cx="9144000" cy="37206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Most </a:t>
            </a:r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transcatheter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heart valves (THV) available are designed on either a balloon-expandable (BE) or a self-expanding (SE) concept</a:t>
            </a:r>
            <a:r>
              <a:rPr lang="fr-FR" sz="20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Despite major differences, both designs are recommended to be used indifferently in most of the clinical situations</a:t>
            </a:r>
            <a:r>
              <a:rPr lang="fr-FR" sz="20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>
                <a:latin typeface="Calibri" charset="0"/>
                <a:ea typeface="Calibri" charset="0"/>
                <a:cs typeface="Calibri" charset="0"/>
              </a:rPr>
              <a:t>To date, no 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randomized study powered to compare BE­-THV to SE-­THV on individual endpoints has 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been conducted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5618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619369824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8296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1st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outcome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: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sensitivity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analysis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of patients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treated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after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01/2015</a:t>
            </a:r>
            <a:endParaRPr lang="en-US" sz="1400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0833943"/>
              </p:ext>
            </p:extLst>
          </p:nvPr>
        </p:nvGraphicFramePr>
        <p:xfrm>
          <a:off x="2653457" y="847489"/>
          <a:ext cx="4280400" cy="4100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239283" y="1475348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P&lt;0.001</a:t>
            </a:r>
            <a:r>
              <a:rPr lang="fr-FR" sz="12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Accolade ouvrante 7"/>
          <p:cNvSpPr/>
          <p:nvPr/>
        </p:nvSpPr>
        <p:spPr>
          <a:xfrm rot="5400000">
            <a:off x="3557598" y="1501393"/>
            <a:ext cx="118247" cy="61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714745" y="4948002"/>
            <a:ext cx="22145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aseline="300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*</a:t>
            </a:r>
            <a:r>
              <a:rPr lang="en-US" sz="8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pre-specified as 1</a:t>
            </a:r>
            <a:r>
              <a:rPr lang="en-US" sz="800" baseline="300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st</a:t>
            </a:r>
            <a:r>
              <a:rPr lang="en-US" sz="8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co-primary outcome measure</a:t>
            </a:r>
            <a:r>
              <a:rPr lang="fr-FR" sz="800" dirty="0"/>
              <a:t> </a:t>
            </a:r>
            <a:endParaRPr lang="en-US" sz="800" dirty="0"/>
          </a:p>
        </p:txBody>
      </p:sp>
      <p:sp>
        <p:nvSpPr>
          <p:cNvPr id="10" name="Rectangle 9"/>
          <p:cNvSpPr/>
          <p:nvPr/>
        </p:nvSpPr>
        <p:spPr>
          <a:xfrm>
            <a:off x="4525197" y="1728017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>
                <a:latin typeface="Calibri" charset="0"/>
                <a:ea typeface="Calibri" charset="0"/>
                <a:cs typeface="Calibri" charset="0"/>
              </a:rPr>
              <a:t>P&lt;0.001</a:t>
            </a:r>
            <a:r>
              <a:rPr lang="fr-FR" sz="12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Accolade ouvrante 10"/>
          <p:cNvSpPr/>
          <p:nvPr/>
        </p:nvSpPr>
        <p:spPr>
          <a:xfrm rot="5400000">
            <a:off x="4843512" y="1754062"/>
            <a:ext cx="118247" cy="61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833331" y="2673584"/>
            <a:ext cx="651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P=0.11</a:t>
            </a:r>
            <a:r>
              <a:rPr lang="fr-FR" sz="12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Accolade ouvrante 13"/>
          <p:cNvSpPr/>
          <p:nvPr/>
        </p:nvSpPr>
        <p:spPr>
          <a:xfrm rot="5400000">
            <a:off x="6151646" y="2699629"/>
            <a:ext cx="118247" cy="61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30934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/>
        </p:nvCxnSpPr>
        <p:spPr>
          <a:xfrm>
            <a:off x="9136377" y="1439522"/>
            <a:ext cx="0" cy="113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-108182" y="-2407"/>
            <a:ext cx="95948" cy="47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47478" tIns="23739" rIns="47478" bIns="23739" numCol="1" anchor="ctr" anchorCtr="0" compatLnSpc="1">
            <a:prstTxWarp prst="textNoShape">
              <a:avLst/>
            </a:prstTxWarp>
            <a:spAutoFit/>
          </a:bodyPr>
          <a:lstStyle/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x-none" altLang="x-none" sz="935">
                <a:latin typeface="Arial" charset="0"/>
              </a:rPr>
            </a:br>
            <a:endParaRPr lang="x-none" altLang="x-none" sz="935">
              <a:latin typeface="Arial" charset="0"/>
            </a:endParaRPr>
          </a:p>
          <a:p>
            <a:pPr defTabSz="474756" eaLnBrk="0" fontAlgn="base" hangingPunct="0">
              <a:spcBef>
                <a:spcPct val="0"/>
              </a:spcBef>
              <a:spcAft>
                <a:spcPct val="0"/>
              </a:spcAft>
            </a:pPr>
            <a:endParaRPr lang="x-none" altLang="x-none" sz="935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8318"/>
            <a:ext cx="9144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2</a:t>
            </a:r>
            <a:r>
              <a:rPr lang="fr-FR" sz="2000" baseline="30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nd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co-Primary</a:t>
            </a:r>
            <a:r>
              <a:rPr lang="fr-FR" sz="20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outcome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: all-cause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mortality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(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sensitivity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analysis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of patients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treated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1600" dirty="0" err="1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after</a:t>
            </a:r>
            <a:r>
              <a:rPr lang="fr-FR" sz="1600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01/2015)</a:t>
            </a:r>
            <a:endParaRPr lang="en-US" sz="1400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43518"/>
              </p:ext>
            </p:extLst>
          </p:nvPr>
        </p:nvGraphicFramePr>
        <p:xfrm>
          <a:off x="0" y="1243013"/>
          <a:ext cx="3110400" cy="269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251306" y="1516563"/>
            <a:ext cx="7296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P=0.005</a:t>
            </a:r>
            <a:r>
              <a:rPr lang="fr-FR" sz="1200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12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Accolade ouvrante 7"/>
          <p:cNvSpPr/>
          <p:nvPr/>
        </p:nvSpPr>
        <p:spPr>
          <a:xfrm rot="5400000">
            <a:off x="1515098" y="877909"/>
            <a:ext cx="144000" cy="1872000"/>
          </a:xfrm>
          <a:prstGeom prst="leftBrace">
            <a:avLst>
              <a:gd name="adj1" fmla="val 8333"/>
              <a:gd name="adj2" fmla="val 49296"/>
            </a:avLst>
          </a:prstGeom>
          <a:noFill/>
          <a:ln w="19050">
            <a:solidFill>
              <a:srgbClr val="4E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14745" y="4948002"/>
            <a:ext cx="22145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aseline="300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*</a:t>
            </a:r>
            <a:r>
              <a:rPr lang="en-US" sz="8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pre-specified as 1</a:t>
            </a:r>
            <a:r>
              <a:rPr lang="en-US" sz="800" baseline="300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st</a:t>
            </a:r>
            <a:r>
              <a:rPr lang="en-US" sz="800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co-primary outcome measure</a:t>
            </a:r>
            <a:r>
              <a:rPr lang="fr-FR" sz="800" dirty="0"/>
              <a:t> </a:t>
            </a:r>
            <a:endParaRPr lang="en-US" sz="800" dirty="0"/>
          </a:p>
        </p:txBody>
      </p:sp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99" y="920651"/>
            <a:ext cx="5923936" cy="4346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11058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910898" y="1330547"/>
          <a:ext cx="7591379" cy="2481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1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fr-FR" sz="1200" b="1" kern="0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PVR ≥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moderate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Unadjusted HR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fr-FR" sz="1200" b="1" kern="0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 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(95%CI)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 het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 marL="14414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All-cause mortality (%)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Overall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17.4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26.1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1·41 (1·23-1·60)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&lt;0·001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THV design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 marL="14414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SE-THV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21.0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27.5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1·38 (1·15-1·65)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&lt;0·001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0·88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 marL="14414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BE-THV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15.7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24.5 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1·34 (1·11-1·62)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0·002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443163" y="-2571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 txBox="1">
            <a:spLocks/>
          </p:cNvSpPr>
          <p:nvPr/>
        </p:nvSpPr>
        <p:spPr>
          <a:xfrm>
            <a:off x="0" y="157690"/>
            <a:ext cx="9144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Impact of PVR on all-cause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mortality</a:t>
            </a:r>
            <a:endParaRPr lang="fr-FR" sz="2000" dirty="0">
              <a:solidFill>
                <a:schemeClr val="tx1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717365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910898" y="1330547"/>
          <a:ext cx="7591379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1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fr-FR" sz="1200" b="1" kern="0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PVR ≥ </a:t>
                      </a:r>
                      <a:r>
                        <a:rPr lang="fr-FR" sz="1600" b="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moderate</a:t>
                      </a:r>
                      <a:endParaRPr lang="fr-FR" sz="16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Unadjusted HR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fr-FR" sz="1200" b="1" kern="0" dirty="0"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 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(95%CI)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 het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 marL="14414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effectLst/>
                        </a:rPr>
                        <a:t>All-cause mortality (%)</a:t>
                      </a:r>
                      <a:endParaRPr lang="fr-FR" sz="14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>
                          <a:effectLst/>
                        </a:rPr>
                        <a:t>Overall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17.4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26.1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1·41 (1·23-1·60)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&lt;0·001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THV design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 marL="14414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SE-THV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21.0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27.5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1·38 (1·15-1·65)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&lt;0·001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0·88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F7B8C9">
                        <a:alpha val="9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285">
                <a:tc>
                  <a:txBody>
                    <a:bodyPr/>
                    <a:lstStyle/>
                    <a:p>
                      <a:pPr marL="144145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BE-THV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15.7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24.5 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1·34 (1·11-1·62)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 anchor="ctr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0·002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44450" marR="44450" marT="0" marB="0">
                    <a:solidFill>
                      <a:srgbClr val="4E81BD">
                        <a:alpha val="6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443163" y="-2571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 txBox="1">
            <a:spLocks/>
          </p:cNvSpPr>
          <p:nvPr/>
        </p:nvSpPr>
        <p:spPr>
          <a:xfrm>
            <a:off x="0" y="157690"/>
            <a:ext cx="9144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Impact of PVR on all-cause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mortality</a:t>
            </a:r>
            <a:endParaRPr lang="fr-FR" sz="2000" dirty="0">
              <a:solidFill>
                <a:schemeClr val="tx1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07389" y="1243390"/>
            <a:ext cx="2414211" cy="30963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59949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 txBox="1">
            <a:spLocks/>
          </p:cNvSpPr>
          <p:nvPr/>
        </p:nvSpPr>
        <p:spPr>
          <a:xfrm>
            <a:off x="0" y="125791"/>
            <a:ext cx="9144000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Multivariable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analysis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mr-IN" sz="20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–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Predictors</a:t>
            </a:r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 of all-cause </a:t>
            </a:r>
            <a:r>
              <a:rPr lang="fr-FR" sz="2000" dirty="0" err="1">
                <a:solidFill>
                  <a:schemeClr val="tx1"/>
                </a:solidFill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mortality</a:t>
            </a:r>
            <a:endParaRPr lang="fr-FR" sz="2000" dirty="0">
              <a:solidFill>
                <a:schemeClr val="tx1"/>
              </a:solidFill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46568"/>
              </p:ext>
            </p:extLst>
          </p:nvPr>
        </p:nvGraphicFramePr>
        <p:xfrm>
          <a:off x="1225236" y="858070"/>
          <a:ext cx="6672262" cy="367982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67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4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100" b="0" kern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HR (95% CI)</a:t>
                      </a:r>
                      <a:endParaRPr lang="fr-FR" sz="1200" b="1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P-value</a:t>
                      </a:r>
                      <a:endParaRPr lang="fr-FR" sz="1200" b="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Paravalvular</a:t>
                      </a:r>
                      <a:r>
                        <a:rPr lang="fr-FR" sz="14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Regurgitation</a:t>
                      </a:r>
                      <a:endParaRPr lang="fr-FR" sz="1400" b="1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None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1.00 (reference)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Mild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1.13 (1.01-1.27)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0.032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/>
                        <a:t>Moderate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1.42 (1.19-1·68)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&lt;0·001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Severe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1.86 (1.19-2.90)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0·006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THV</a:t>
                      </a:r>
                      <a:r>
                        <a:rPr lang="fr-FR" sz="1400" baseline="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4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design </a:t>
                      </a:r>
                      <a:r>
                        <a:rPr lang="fr-FR" sz="1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(BE-THV as </a:t>
                      </a:r>
                      <a:r>
                        <a:rPr lang="fr-FR" sz="1200" dirty="0" err="1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reference</a:t>
                      </a:r>
                      <a:r>
                        <a:rPr lang="fr-FR" sz="1200" dirty="0">
                          <a:effectLst/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)</a:t>
                      </a:r>
                      <a:endParaRPr lang="fr-FR" sz="1200" b="1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44450" marR="4445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0-3 months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1.42 (1.17-1·63)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&lt;0.001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3-6 months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1.20 (0.98-1.61)</a:t>
                      </a:r>
                      <a:endParaRPr lang="fr-FR" sz="12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0.23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 month-end of follow-up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0.94 (0.77-1.06)</a:t>
                      </a:r>
                      <a:endParaRPr lang="fr-FR" sz="120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0.41</a:t>
                      </a:r>
                      <a:endParaRPr lang="fr-FR" sz="1200" dirty="0">
                        <a:effectLst/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68580" marR="68580" marT="0" marB="0">
                    <a:solidFill>
                      <a:srgbClr val="EAE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0" y="4632180"/>
            <a:ext cx="936062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HRs were calculated using Backward-stepwise multivariable Cox’s regression after handling missing values by multiple imputation procedure (m=10); candidate factors were factors associated with mortality </a:t>
            </a:r>
            <a:r>
              <a:rPr lang="en-US" sz="800" dirty="0" err="1"/>
              <a:t>imodels</a:t>
            </a:r>
            <a:r>
              <a:rPr lang="en-US" sz="800" dirty="0"/>
              <a:t> n </a:t>
            </a:r>
            <a:r>
              <a:rPr lang="en-US" sz="800" dirty="0" err="1"/>
              <a:t>univariable</a:t>
            </a:r>
            <a:r>
              <a:rPr lang="en-US" sz="800" dirty="0"/>
              <a:t> Cox’s regression models (at p&lt;0·10):</a:t>
            </a:r>
            <a:r>
              <a:rPr lang="en-US" sz="800" b="1" dirty="0"/>
              <a:t>Age ≥90-years, Men, NYHA, </a:t>
            </a:r>
            <a:r>
              <a:rPr lang="en-US" sz="800" b="1" dirty="0" err="1"/>
              <a:t>Euroscore</a:t>
            </a:r>
            <a:r>
              <a:rPr lang="en-US" sz="800" b="1" dirty="0"/>
              <a:t>, High operative risk, BMI, Diabetes, hypertension, CAD, previous stroke/TIA, PAD, Atrial fibrillation, permanent pacemaker, respiratory </a:t>
            </a:r>
            <a:r>
              <a:rPr lang="en-US" sz="800" b="1" dirty="0" err="1"/>
              <a:t>insuffisiency</a:t>
            </a:r>
            <a:r>
              <a:rPr lang="en-US" sz="800" b="1" dirty="0"/>
              <a:t>, annulus diameter, LVEF, AVA, </a:t>
            </a:r>
            <a:r>
              <a:rPr lang="en-US" sz="800" b="1" dirty="0" err="1"/>
              <a:t>Transaortic</a:t>
            </a:r>
            <a:r>
              <a:rPr lang="en-US" sz="800" b="1" dirty="0"/>
              <a:t> gradient, MR grade≥2</a:t>
            </a:r>
            <a:r>
              <a:rPr lang="fr-FR" sz="800" b="1" dirty="0"/>
              <a:t>, </a:t>
            </a:r>
            <a:r>
              <a:rPr lang="fr-FR" sz="800" b="1" dirty="0" err="1"/>
              <a:t>femoral</a:t>
            </a:r>
            <a:r>
              <a:rPr lang="fr-FR" sz="800" b="1" dirty="0"/>
              <a:t> </a:t>
            </a:r>
            <a:r>
              <a:rPr lang="fr-FR" sz="800" b="1" dirty="0" err="1"/>
              <a:t>approach</a:t>
            </a:r>
            <a:r>
              <a:rPr lang="fr-FR" sz="800" b="1" dirty="0"/>
              <a:t>, PVR, second THV, Stroke, </a:t>
            </a:r>
            <a:r>
              <a:rPr lang="fr-FR" sz="800" b="1" dirty="0" err="1"/>
              <a:t>myocardial</a:t>
            </a:r>
            <a:r>
              <a:rPr lang="fr-FR" sz="800" b="1" dirty="0"/>
              <a:t> </a:t>
            </a:r>
            <a:r>
              <a:rPr lang="fr-FR" sz="800" b="1" dirty="0" err="1"/>
              <a:t>infarction</a:t>
            </a:r>
            <a:r>
              <a:rPr lang="fr-FR" sz="800" b="1" dirty="0"/>
              <a:t>, major/life </a:t>
            </a:r>
            <a:r>
              <a:rPr lang="fr-FR" sz="800" b="1" dirty="0" err="1"/>
              <a:t>threatening</a:t>
            </a:r>
            <a:r>
              <a:rPr lang="fr-FR" sz="800" b="1" dirty="0"/>
              <a:t> </a:t>
            </a:r>
            <a:r>
              <a:rPr lang="fr-FR" sz="800" b="1" dirty="0" err="1"/>
              <a:t>bleeding</a:t>
            </a:r>
            <a:r>
              <a:rPr lang="fr-FR" sz="800" b="1" dirty="0"/>
              <a:t>, permanent pacemaker implantation</a:t>
            </a:r>
            <a:endParaRPr lang="en-US" sz="800" b="1" dirty="0"/>
          </a:p>
          <a:p>
            <a:endParaRPr lang="fr-FR" sz="800" b="1" dirty="0"/>
          </a:p>
        </p:txBody>
      </p:sp>
    </p:spTree>
    <p:extLst>
      <p:ext uri="{BB962C8B-B14F-4D97-AF65-F5344CB8AC3E}">
        <p14:creationId xmlns:p14="http://schemas.microsoft.com/office/powerpoint/2010/main" val="990181450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 txBox="1">
            <a:spLocks/>
          </p:cNvSpPr>
          <p:nvPr/>
        </p:nvSpPr>
        <p:spPr>
          <a:xfrm>
            <a:off x="0" y="84003"/>
            <a:ext cx="9144000" cy="5015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cs typeface="Champagne &amp; Limousines"/>
              </a:rPr>
              <a:t>Limitations</a:t>
            </a:r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  <a:cs typeface="Champagne &amp; Limousines"/>
              </a:rPr>
              <a:t> </a:t>
            </a:r>
            <a:endParaRPr lang="fr-FR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DD4BDAC5-FD58-3C4A-A6EF-205457CD7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4661"/>
            <a:ext cx="9144000" cy="371021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This is a comparison between THV designs from an observational registry and not a randomized controlled trial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Potential unmeasured residual confounders might remain despite the PS 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matching analysis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PVR grading and clinical events (except mortality) were site-reported</a:t>
            </a:r>
          </a:p>
          <a:p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Some of the most recent THV iterations were not part of the investigation</a:t>
            </a:r>
          </a:p>
          <a:p>
            <a:pPr marL="0" indent="0">
              <a:buNone/>
            </a:pPr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055723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 txBox="1">
            <a:spLocks/>
          </p:cNvSpPr>
          <p:nvPr/>
        </p:nvSpPr>
        <p:spPr>
          <a:xfrm>
            <a:off x="0" y="84003"/>
            <a:ext cx="9144000" cy="5015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r>
              <a:rPr lang="fr-FR" sz="2000" dirty="0">
                <a:solidFill>
                  <a:schemeClr val="tx1"/>
                </a:solidFill>
                <a:latin typeface="Century Gothic" panose="020B0502020202020204" pitchFamily="34" charset="0"/>
                <a:cs typeface="Champagne &amp; Limousines"/>
              </a:rPr>
              <a:t>Conclusion</a:t>
            </a:r>
            <a:endParaRPr lang="fr-FR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DD4BDAC5-FD58-3C4A-A6EF-205457CD7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5470"/>
            <a:ext cx="9144000" cy="492785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600" dirty="0">
                <a:latin typeface="+mn-lt"/>
              </a:rPr>
              <a:t>Largest study to date (n=12,141) allowing a propensity­-score comparison of outcomes between SE-­THV and BE-THV when used to treat patients with </a:t>
            </a:r>
            <a:r>
              <a:rPr lang="en-US" sz="1600">
                <a:latin typeface="+mn-lt"/>
              </a:rPr>
              <a:t>native aortic stenosis.</a:t>
            </a:r>
            <a:endParaRPr lang="en-US" sz="1600" dirty="0">
              <a:latin typeface="+mn-lt"/>
            </a:endParaRPr>
          </a:p>
          <a:p>
            <a:endParaRPr lang="en-US" sz="8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use of SE-THV was associated with a higher risk of PVR at discharge, a higher risk of in-hospital mortality, and a higher risk of 2 year mortality, as compared with BE­-THV. </a:t>
            </a:r>
          </a:p>
          <a:p>
            <a:endParaRPr lang="en-US" sz="8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higher risk of mortality persisted after multivariable adjustment including PVR severity and other </a:t>
            </a:r>
            <a:r>
              <a:rPr lang="en-US" sz="1600" dirty="0" err="1">
                <a:latin typeface="+mn-lt"/>
              </a:rPr>
              <a:t>peri</a:t>
            </a:r>
            <a:r>
              <a:rPr lang="en-US" sz="1600" dirty="0">
                <a:latin typeface="+mn-lt"/>
              </a:rPr>
              <a:t>-procedural events. </a:t>
            </a:r>
          </a:p>
          <a:p>
            <a:endParaRPr lang="en-US" sz="8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These results suggest that the two most widely used THV designs may not achieve the same clinical outcomes. </a:t>
            </a:r>
          </a:p>
          <a:p>
            <a:endParaRPr lang="en-US" sz="800" dirty="0">
              <a:latin typeface="+mn-lt"/>
            </a:endParaRPr>
          </a:p>
          <a:p>
            <a:r>
              <a:rPr lang="en-US" sz="1600" dirty="0">
                <a:latin typeface="+mn-lt"/>
              </a:rPr>
              <a:t>Overall, the present study strongly supports to conduct a randomized trial powered to compare head-­to-­head the most recent iterations of SE- and BE-THV on all-cause mortality.</a:t>
            </a:r>
          </a:p>
        </p:txBody>
      </p:sp>
    </p:spTree>
    <p:extLst>
      <p:ext uri="{BB962C8B-B14F-4D97-AF65-F5344CB8AC3E}">
        <p14:creationId xmlns:p14="http://schemas.microsoft.com/office/powerpoint/2010/main" val="672709859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3864797-5155-1640-AE8A-255D14F0D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98" y="2571750"/>
            <a:ext cx="2463605" cy="5975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C23BD3-56EF-F547-8B14-16CF7B6E70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443" b="3164"/>
          <a:stretch/>
        </p:blipFill>
        <p:spPr>
          <a:xfrm>
            <a:off x="-4763" y="4631957"/>
            <a:ext cx="9148763" cy="571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7B70CD-883E-CB43-8240-9AC4959B4B71}"/>
              </a:ext>
            </a:extLst>
          </p:cNvPr>
          <p:cNvSpPr/>
          <p:nvPr/>
        </p:nvSpPr>
        <p:spPr>
          <a:xfrm>
            <a:off x="-4763" y="4686499"/>
            <a:ext cx="9148763" cy="459456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/>
        </p:nvSpPr>
        <p:spPr>
          <a:xfrm>
            <a:off x="103916" y="4810589"/>
            <a:ext cx="32503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65"/>
              </a:lnSpc>
            </a:pPr>
            <a:r>
              <a:rPr lang="en-US" sz="1725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1725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/>
        </p:nvSpPr>
        <p:spPr>
          <a:xfrm>
            <a:off x="5789740" y="4810589"/>
            <a:ext cx="32503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365"/>
              </a:lnSpc>
            </a:pPr>
            <a:r>
              <a:rPr lang="en-US" sz="1725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F3EAC39-3288-0540-9CBC-AE781AC19E79}"/>
              </a:ext>
            </a:extLst>
          </p:cNvPr>
          <p:cNvSpPr txBox="1">
            <a:spLocks/>
          </p:cNvSpPr>
          <p:nvPr/>
        </p:nvSpPr>
        <p:spPr>
          <a:xfrm>
            <a:off x="-1910080" y="237799"/>
            <a:ext cx="1105408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fr-FR" dirty="0" err="1">
                <a:solidFill>
                  <a:schemeClr val="tx1"/>
                </a:solidFill>
                <a:cs typeface="Champagne &amp; Limousines"/>
              </a:rPr>
              <a:t>Simultaneous</a:t>
            </a:r>
            <a:r>
              <a:rPr lang="fr-FR" dirty="0">
                <a:solidFill>
                  <a:schemeClr val="tx1"/>
                </a:solidFill>
                <a:cs typeface="Champagne &amp; Limousines"/>
              </a:rPr>
              <a:t> on-line publication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00"/>
          <a:stretch/>
        </p:blipFill>
        <p:spPr>
          <a:xfrm>
            <a:off x="620933" y="925578"/>
            <a:ext cx="7897369" cy="88121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6" y="36200"/>
            <a:ext cx="4056122" cy="83483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89" y="1730728"/>
            <a:ext cx="5704662" cy="289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567003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717D5F-E6D5-1846-B942-360145A1BF03}"/>
              </a:ext>
            </a:extLst>
          </p:cNvPr>
          <p:cNvSpPr/>
          <p:nvPr/>
        </p:nvSpPr>
        <p:spPr>
          <a:xfrm>
            <a:off x="2237889" y="213366"/>
            <a:ext cx="46634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err="1">
                <a:solidFill>
                  <a:srgbClr val="D51F32"/>
                </a:solidFill>
                <a:latin typeface="Lub Dub" panose="020B0603030403020204" pitchFamily="34" charset="77"/>
              </a:rPr>
              <a:t>Acknowlegments</a:t>
            </a:r>
            <a:endParaRPr lang="en-US" sz="4800" b="1" dirty="0">
              <a:solidFill>
                <a:srgbClr val="D51F32"/>
              </a:solidFill>
              <a:latin typeface="Lub Dub" panose="020B0603030403020204" pitchFamily="34" charset="77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864797-5155-1640-AE8A-255D14F0D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135" y="3762927"/>
            <a:ext cx="2463605" cy="5975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C23BD3-56EF-F547-8B14-16CF7B6E70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5443" b="3164"/>
          <a:stretch/>
        </p:blipFill>
        <p:spPr>
          <a:xfrm>
            <a:off x="-4763" y="4631957"/>
            <a:ext cx="9148763" cy="571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7B70CD-883E-CB43-8240-9AC4959B4B71}"/>
              </a:ext>
            </a:extLst>
          </p:cNvPr>
          <p:cNvSpPr/>
          <p:nvPr/>
        </p:nvSpPr>
        <p:spPr>
          <a:xfrm>
            <a:off x="-4763" y="4686499"/>
            <a:ext cx="9148763" cy="459456"/>
          </a:xfrm>
          <a:prstGeom prst="rect">
            <a:avLst/>
          </a:prstGeom>
          <a:solidFill>
            <a:srgbClr val="D51F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F6F588-6322-9E43-82CC-FA06ECD7B4C9}"/>
              </a:ext>
            </a:extLst>
          </p:cNvPr>
          <p:cNvSpPr txBox="1"/>
          <p:nvPr/>
        </p:nvSpPr>
        <p:spPr>
          <a:xfrm>
            <a:off x="103916" y="4810589"/>
            <a:ext cx="32503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65"/>
              </a:lnSpc>
            </a:pPr>
            <a:r>
              <a:rPr lang="en-US" sz="1725" b="1" dirty="0" err="1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ScientificSessions.org</a:t>
            </a:r>
            <a:endParaRPr lang="en-US" sz="1725" b="1" dirty="0">
              <a:solidFill>
                <a:schemeClr val="bg1"/>
              </a:solidFill>
              <a:latin typeface="Lub Dub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805177-1638-8343-A567-8C252AD3A475}"/>
              </a:ext>
            </a:extLst>
          </p:cNvPr>
          <p:cNvSpPr txBox="1"/>
          <p:nvPr/>
        </p:nvSpPr>
        <p:spPr>
          <a:xfrm>
            <a:off x="5789740" y="4810589"/>
            <a:ext cx="32503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365"/>
              </a:lnSpc>
            </a:pPr>
            <a:r>
              <a:rPr lang="en-US" sz="1725" b="1" dirty="0">
                <a:solidFill>
                  <a:schemeClr val="bg1"/>
                </a:solidFill>
                <a:latin typeface="Lub Dub" panose="020B0603030403020204" pitchFamily="34" charset="77"/>
                <a:cs typeface="Arial" panose="020B0604020202020204" pitchFamily="34" charset="0"/>
              </a:rPr>
              <a:t>#AHA19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DD4BDAC5-FD58-3C4A-A6EF-205457CD7383}"/>
              </a:ext>
            </a:extLst>
          </p:cNvPr>
          <p:cNvSpPr txBox="1">
            <a:spLocks/>
          </p:cNvSpPr>
          <p:nvPr/>
        </p:nvSpPr>
        <p:spPr>
          <a:xfrm>
            <a:off x="269715" y="1405754"/>
            <a:ext cx="8394061" cy="2085677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85000" lnSpcReduction="20000"/>
          </a:bodyPr>
          <a:lstStyle>
            <a:lvl1pPr marL="234944" indent="-234944" algn="l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1pPr>
            <a:lvl2pPr marL="742931" indent="-285743" algn="l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2pPr>
            <a:lvl3pPr marL="1142972" indent="-228594" algn="l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3pPr>
            <a:lvl4pPr marL="1600160" indent="-228594" algn="l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4pPr>
            <a:lvl5pPr marL="2057348" indent="-228594" algn="l" defTabSz="914378" rtl="0" eaLnBrk="1" latinLnBrk="0" hangingPunct="1">
              <a:spcBef>
                <a:spcPts val="800"/>
              </a:spcBef>
              <a:buClr>
                <a:srgbClr val="0071A7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We thank for their precious help and support the French Society of Cardiology and </a:t>
            </a:r>
            <a:r>
              <a:rPr lang="en-US" sz="1800">
                <a:latin typeface="Calibri" charset="0"/>
                <a:ea typeface="Calibri" charset="0"/>
                <a:cs typeface="Calibri" charset="0"/>
              </a:rPr>
              <a:t>its President Martine Gilard and the GACI (Groupe Atherome et Cardiologie Interventionelle) and its President Philippe Commeau</a:t>
            </a:r>
          </a:p>
          <a:p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To Vincent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Bataille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for his precious help </a:t>
            </a:r>
            <a:r>
              <a:rPr lang="en-US" sz="1800">
                <a:latin typeface="Calibri" charset="0"/>
                <a:ea typeface="Calibri" charset="0"/>
                <a:cs typeface="Calibri" charset="0"/>
              </a:rPr>
              <a:t>in data management</a:t>
            </a:r>
          </a:p>
          <a:p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To all our clinical research team :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Anaïs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Gaul,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Ludivine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Masquelin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Géneviève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Pin, Tom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Denimal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, Thibault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Pamart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Basile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Verdier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Hugues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Spillemaeker</a:t>
            </a:r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4998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4566920"/>
            <a:ext cx="645160" cy="528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A8867ED3-3B50-DD49-9F50-8D2B52BF9BD5}"/>
              </a:ext>
            </a:extLst>
          </p:cNvPr>
          <p:cNvSpPr txBox="1">
            <a:spLocks/>
          </p:cNvSpPr>
          <p:nvPr/>
        </p:nvSpPr>
        <p:spPr>
          <a:xfrm>
            <a:off x="1" y="920081"/>
            <a:ext cx="5715000" cy="3932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34944" indent="-234944" algn="l" defTabSz="914378" rtl="0" eaLnBrk="1" latinLnBrk="0" hangingPunct="1">
              <a:spcBef>
                <a:spcPts val="800"/>
              </a:spcBef>
              <a:buClr>
                <a:srgbClr val="512373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1pPr>
            <a:lvl2pPr marL="742931" indent="-285743" algn="l" defTabSz="914378" rtl="0" eaLnBrk="1" latinLnBrk="0" hangingPunct="1">
              <a:spcBef>
                <a:spcPts val="800"/>
              </a:spcBef>
              <a:buClr>
                <a:srgbClr val="51237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2pPr>
            <a:lvl3pPr marL="1142972" indent="-228594" algn="l" defTabSz="914378" rtl="0" eaLnBrk="1" latinLnBrk="0" hangingPunct="1">
              <a:spcBef>
                <a:spcPts val="800"/>
              </a:spcBef>
              <a:buClr>
                <a:srgbClr val="51237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3pPr>
            <a:lvl4pPr marL="1600160" indent="-228594" algn="l" defTabSz="914378" rtl="0" eaLnBrk="1" latinLnBrk="0" hangingPunct="1">
              <a:spcBef>
                <a:spcPts val="800"/>
              </a:spcBef>
              <a:buClr>
                <a:srgbClr val="51237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4pPr>
            <a:lvl5pPr marL="2057348" indent="-228594" algn="l" defTabSz="914378" rtl="0" eaLnBrk="1" latinLnBrk="0" hangingPunct="1">
              <a:spcBef>
                <a:spcPts val="800"/>
              </a:spcBef>
              <a:buClr>
                <a:srgbClr val="51237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entury Gothic" pitchFamily="34" charset="0"/>
                <a:ea typeface="+mn-ea"/>
                <a:cs typeface="Arial" pitchFamily="34" charset="0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Studies have suggested that </a:t>
            </a:r>
            <a:r>
              <a:rPr lang="en-US" sz="1600" dirty="0" err="1">
                <a:latin typeface="Calibri" charset="0"/>
                <a:ea typeface="Calibri" charset="0"/>
                <a:cs typeface="Calibri" charset="0"/>
              </a:rPr>
              <a:t>Para­Valvular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 Regurgitation (PVR)≥moderate was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  <a:sym typeface="Symbol" charset="2"/>
              </a:rPr>
              <a:t>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2-fold more frequent with SE than with BE THV. 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PVR ≥ moderate has been associated with a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  <a:sym typeface="Symbol" charset="2"/>
              </a:rPr>
              <a:t>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2-fold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increased in long ­term mortality after TAVR </a:t>
            </a:r>
          </a:p>
          <a:p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In the absence of RCT, propensity-scoring analysis 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nationwide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registry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is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the best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methodology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available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to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generate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hypothesis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on possible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clinical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outcomes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differences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600" dirty="0" err="1">
                <a:latin typeface="Calibri" charset="0"/>
                <a:ea typeface="Calibri" charset="0"/>
                <a:cs typeface="Calibri" charset="0"/>
              </a:rPr>
              <a:t>between</a:t>
            </a:r>
            <a:r>
              <a:rPr lang="fr-FR" sz="1600" dirty="0">
                <a:latin typeface="Calibri" charset="0"/>
                <a:ea typeface="Calibri" charset="0"/>
                <a:cs typeface="Calibri" charset="0"/>
              </a:rPr>
              <a:t> THV designs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65618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Background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602147" y="4838219"/>
            <a:ext cx="3541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Van Belle et al, Circulation 2014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2573536" y="2691611"/>
            <a:ext cx="567159" cy="648182"/>
          </a:xfrm>
          <a:prstGeom prst="downArrow">
            <a:avLst/>
          </a:prstGeom>
          <a:solidFill>
            <a:srgbClr val="E1A8B6"/>
          </a:solidFill>
          <a:ln>
            <a:solidFill>
              <a:srgbClr val="E1A8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274" y="1655466"/>
            <a:ext cx="3780726" cy="214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6727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F657C8-741E-B848-9334-594F07F4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21" y="882869"/>
            <a:ext cx="8522904" cy="3113460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To evaluate the impact of THV design (SE vs BE) on the risk of </a:t>
            </a:r>
            <a:r>
              <a:rPr lang="en-US" sz="2000" dirty="0" err="1"/>
              <a:t>ParaValvular</a:t>
            </a:r>
            <a:r>
              <a:rPr lang="en-US" sz="2000" dirty="0"/>
              <a:t> Regurgitation, intra-hospital mortality, and 2-year mortality using a nationwide propensity score matching analysis.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0" y="365618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Purpose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of the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study</a:t>
            </a:r>
            <a:endParaRPr lang="fr-FR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43" y="1998322"/>
            <a:ext cx="2229687" cy="271033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554" y="2151817"/>
            <a:ext cx="2629305" cy="2403349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264613" y="3122659"/>
            <a:ext cx="567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89539495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33F08B8-0028-FE4E-B38C-3484D84112D6}"/>
              </a:ext>
            </a:extLst>
          </p:cNvPr>
          <p:cNvSpPr txBox="1">
            <a:spLocks/>
          </p:cNvSpPr>
          <p:nvPr/>
        </p:nvSpPr>
        <p:spPr>
          <a:xfrm>
            <a:off x="-1" y="877343"/>
            <a:ext cx="5157303" cy="37590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Since Jan 2013, all patients that undergone TAVR in 48/50 TAVR centers in France 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and gave consent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were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prospectively included in the FRANCE-TAVI registry (NCT01777828)</a:t>
            </a:r>
          </a:p>
          <a:p>
            <a:r>
              <a:rPr lang="en-US" sz="1300" dirty="0">
                <a:solidFill>
                  <a:schemeClr val="tx1"/>
                </a:solidFill>
              </a:rPr>
              <a:t>For the purposes of the present analysis, a database containing all patients (n=12,804) included until December 31st 2015 was locked.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Exclusion criteria : </a:t>
            </a:r>
          </a:p>
          <a:p>
            <a:pPr lvl="1"/>
            <a:r>
              <a:rPr lang="en-US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Patients referred for a valve-in-valve procedures (n=559) </a:t>
            </a:r>
          </a:p>
          <a:p>
            <a:pPr lvl="1"/>
            <a:r>
              <a:rPr lang="en-US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Patients treated with a different THV-design (n=104</a:t>
            </a:r>
            <a:r>
              <a:rPr lang="en-US" sz="1300" dirty="0">
                <a:solidFill>
                  <a:schemeClr val="tx1"/>
                </a:solidFill>
              </a:rPr>
              <a:t>)</a:t>
            </a:r>
            <a:r>
              <a:rPr lang="fr-FR" sz="1300" dirty="0">
                <a:solidFill>
                  <a:schemeClr val="tx1"/>
                </a:solidFill>
              </a:rPr>
              <a:t> </a:t>
            </a:r>
          </a:p>
          <a:p>
            <a:r>
              <a:rPr lang="en-US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The decision to perform TAVR, choices of vascular access and THV-design were </a:t>
            </a:r>
            <a:r>
              <a:rPr lang="en-US" sz="13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based on </a:t>
            </a:r>
            <a:r>
              <a:rPr lang="en-US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heart-team assessment at each center. </a:t>
            </a:r>
          </a:p>
          <a:p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Both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commercially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available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valves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were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used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: the BE-THV SAPIEN-XT (Jan. 2013-last quarter 2014) or BE-THV SAPIEN 3 (last quarter 2014-Dec. 2015) valves (Edwards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Lifesciences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 and the SE-THV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Corevalve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family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fr-FR" sz="13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Medtronic</a:t>
            </a:r>
            <a:r>
              <a:rPr lang="fr-FR" sz="13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92877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Patient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selection</a:t>
            </a:r>
            <a:endParaRPr lang="fr-FR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Zone de texte 2"/>
          <p:cNvSpPr txBox="1"/>
          <p:nvPr/>
        </p:nvSpPr>
        <p:spPr>
          <a:xfrm>
            <a:off x="5213941" y="1323755"/>
            <a:ext cx="3111351" cy="4953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12804 patients </a:t>
            </a:r>
            <a:r>
              <a:rPr lang="en-US" sz="11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undergoing TAVR</a:t>
            </a:r>
            <a:r>
              <a: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 between 01/2013 and 12/2015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Zone de texte 4"/>
          <p:cNvSpPr txBox="1"/>
          <p:nvPr/>
        </p:nvSpPr>
        <p:spPr>
          <a:xfrm>
            <a:off x="7432192" y="1955581"/>
            <a:ext cx="1595437" cy="55435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559 Valve in Valve TAVR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104 Other valves types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Zone de texte 5"/>
          <p:cNvSpPr txBox="1"/>
          <p:nvPr/>
        </p:nvSpPr>
        <p:spPr>
          <a:xfrm>
            <a:off x="5711341" y="2624236"/>
            <a:ext cx="2333625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12141 patients included in analysis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6876567" y="1819055"/>
            <a:ext cx="1587" cy="805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879424" y="2225509"/>
            <a:ext cx="552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1613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365618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Endpoints</a:t>
            </a:r>
            <a:endParaRPr lang="fr-FR" sz="2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A33F08B8-0028-FE4E-B38C-3484D84112D6}"/>
              </a:ext>
            </a:extLst>
          </p:cNvPr>
          <p:cNvSpPr txBox="1">
            <a:spLocks/>
          </p:cNvSpPr>
          <p:nvPr/>
        </p:nvSpPr>
        <p:spPr>
          <a:xfrm>
            <a:off x="310567" y="1443038"/>
            <a:ext cx="8522866" cy="2143125"/>
          </a:xfrm>
          <a:prstGeom prst="rect">
            <a:avLst/>
          </a:prstGeom>
          <a:solidFill>
            <a:srgbClr val="F7B8C9">
              <a:alpha val="43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1</a:t>
            </a:r>
            <a:r>
              <a:rPr lang="en-US" sz="1600" baseline="30000" dirty="0"/>
              <a:t>st</a:t>
            </a:r>
            <a:r>
              <a:rPr lang="en-US" sz="1600" dirty="0"/>
              <a:t> co </a:t>
            </a:r>
            <a:r>
              <a:rPr lang="en-US" sz="1600"/>
              <a:t>primary endpoint = </a:t>
            </a:r>
            <a:r>
              <a:rPr lang="en-US" sz="1600" dirty="0"/>
              <a:t>PVR at </a:t>
            </a:r>
            <a:r>
              <a:rPr lang="en-US" sz="1600"/>
              <a:t>discharge or </a:t>
            </a:r>
            <a:r>
              <a:rPr lang="en-US" sz="1600" dirty="0"/>
              <a:t>all-cause in-hospital mortality</a:t>
            </a:r>
          </a:p>
          <a:p>
            <a:r>
              <a:rPr lang="en-US" sz="1600" dirty="0"/>
              <a:t>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/>
              <a:t>co-primary endpoint = </a:t>
            </a:r>
            <a:r>
              <a:rPr lang="en-US" sz="1600" dirty="0"/>
              <a:t>2-year all-cause mortality</a:t>
            </a:r>
          </a:p>
          <a:p>
            <a:endParaRPr lang="en-US" sz="1600" dirty="0"/>
          </a:p>
          <a:p>
            <a:r>
              <a:rPr lang="en-US" sz="1400" dirty="0"/>
              <a:t>Secondary endpoints : </a:t>
            </a:r>
          </a:p>
          <a:p>
            <a:pPr lvl="2">
              <a:buAutoNum type="arabicParenR"/>
            </a:pPr>
            <a:r>
              <a:rPr lang="en-US" sz="1200" dirty="0"/>
              <a:t>each individual component of the 1st co-primary endpoint</a:t>
            </a:r>
          </a:p>
          <a:p>
            <a:pPr lvl="2">
              <a:buAutoNum type="arabicParenR"/>
            </a:pPr>
            <a:r>
              <a:rPr lang="en-US" sz="1200" dirty="0"/>
              <a:t>procedural and in-hospital events (requirement for a second THV, stroke, myocardial infarction, major or life-threatening bleeding, major vascular complication, permanent pacemaker)</a:t>
            </a:r>
          </a:p>
          <a:p>
            <a:pPr lvl="2">
              <a:buAutoNum type="arabicParenR"/>
            </a:pPr>
            <a:r>
              <a:rPr lang="en-US" sz="1200" dirty="0"/>
              <a:t>post-procedural </a:t>
            </a:r>
            <a:r>
              <a:rPr lang="en-US" sz="1200" dirty="0" err="1"/>
              <a:t>transprosthetic</a:t>
            </a:r>
            <a:r>
              <a:rPr lang="en-US" sz="1200" dirty="0"/>
              <a:t> gradient by echocardiography</a:t>
            </a:r>
          </a:p>
        </p:txBody>
      </p:sp>
    </p:spTree>
    <p:extLst>
      <p:ext uri="{BB962C8B-B14F-4D97-AF65-F5344CB8AC3E}">
        <p14:creationId xmlns:p14="http://schemas.microsoft.com/office/powerpoint/2010/main" val="171693881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3F08B8-0028-FE4E-B38C-3484D8411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5" y="1063914"/>
            <a:ext cx="9005105" cy="3765261"/>
          </a:xfrm>
        </p:spPr>
        <p:txBody>
          <a:bodyPr>
            <a:normAutofit/>
          </a:bodyPr>
          <a:lstStyle/>
          <a:p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Mortality data were acquired in all patients from an INSEE (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Institut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national de la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statistique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et des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études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600" b="1" dirty="0" err="1">
                <a:latin typeface="Calibri" charset="0"/>
                <a:ea typeface="Calibri" charset="0"/>
                <a:cs typeface="Calibri" charset="0"/>
              </a:rPr>
              <a:t>économiques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) query on April 12th 2016,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with dates of death available and with a median follow-up of 20 months (IQR=14-30). 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Deaths were classified as cardiovascular unless a clear non-cardiovascular cause was identified. </a:t>
            </a:r>
            <a:endParaRPr lang="fr-FR" sz="16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16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Post-procedural TTE was performed before hospital discharge with a median of 3 days (IQR=2-4). </a:t>
            </a:r>
          </a:p>
          <a:p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AR grading was defined as “mild”, “moderate” or “severe” as </a:t>
            </a:r>
            <a:r>
              <a:rPr lang="en-US" sz="1600" b="1">
                <a:latin typeface="Calibri" charset="0"/>
                <a:ea typeface="Calibri" charset="0"/>
                <a:cs typeface="Calibri" charset="0"/>
              </a:rPr>
              <a:t>previously used </a:t>
            </a: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in the France 2 registry,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according to </a:t>
            </a:r>
            <a:r>
              <a:rPr lang="en-CA" sz="1600" dirty="0">
                <a:latin typeface="Calibri" charset="0"/>
                <a:ea typeface="Calibri" charset="0"/>
                <a:cs typeface="Calibri" charset="0"/>
              </a:rPr>
              <a:t>the European and American Society of Echocardiography guidelines and </a:t>
            </a:r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Valve Academic Research Consortium(VARC)-2</a:t>
            </a:r>
            <a:r>
              <a:rPr lang="en-CA" sz="1600" dirty="0">
                <a:latin typeface="Calibri" charset="0"/>
                <a:ea typeface="Calibri" charset="0"/>
                <a:cs typeface="Calibri" charset="0"/>
              </a:rPr>
              <a:t> recommendations.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In-hospital complications were assessed according to the VARC-2 classification.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AR grading and in-hospital complications were site reported and not centrally adjudicated.</a:t>
            </a:r>
            <a:endParaRPr lang="en-US" sz="1600" strike="sngStrike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fr-FR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65618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Collection of Data and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Follow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-up</a:t>
            </a:r>
          </a:p>
        </p:txBody>
      </p:sp>
    </p:spTree>
    <p:extLst>
      <p:ext uri="{BB962C8B-B14F-4D97-AF65-F5344CB8AC3E}">
        <p14:creationId xmlns:p14="http://schemas.microsoft.com/office/powerpoint/2010/main" val="38638969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A33F08B8-0028-FE4E-B38C-3484D84112D6}"/>
              </a:ext>
            </a:extLst>
          </p:cNvPr>
          <p:cNvSpPr txBox="1">
            <a:spLocks/>
          </p:cNvSpPr>
          <p:nvPr/>
        </p:nvSpPr>
        <p:spPr>
          <a:xfrm>
            <a:off x="4236565" y="4538201"/>
            <a:ext cx="4551489" cy="5529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1100" baseline="30000" dirty="0">
                <a:latin typeface="Calibri" charset="0"/>
                <a:ea typeface="Calibri" charset="0"/>
                <a:cs typeface="Calibri" charset="0"/>
              </a:rPr>
              <a:t>st</a:t>
            </a:r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 co primary outcome </a:t>
            </a:r>
            <a:r>
              <a:rPr lang="en-US" sz="1100">
                <a:latin typeface="Calibri" charset="0"/>
                <a:ea typeface="Calibri" charset="0"/>
                <a:cs typeface="Calibri" charset="0"/>
              </a:rPr>
              <a:t>= </a:t>
            </a:r>
            <a:r>
              <a:rPr lang="en-US" sz="1100"/>
              <a:t>PVR at discharge or all-cause in-hospital mortality</a:t>
            </a:r>
          </a:p>
          <a:p>
            <a:pPr algn="ctr"/>
            <a:r>
              <a:rPr lang="en-US" sz="110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1100" baseline="30000">
                <a:latin typeface="Calibri" charset="0"/>
                <a:ea typeface="Calibri" charset="0"/>
                <a:cs typeface="Calibri" charset="0"/>
              </a:rPr>
              <a:t>nd</a:t>
            </a:r>
            <a:r>
              <a:rPr lang="en-US" sz="110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100" dirty="0">
                <a:latin typeface="Calibri" charset="0"/>
                <a:ea typeface="Calibri" charset="0"/>
                <a:cs typeface="Calibri" charset="0"/>
              </a:rPr>
              <a:t>co-primary outcome = 2-year all-cause mortality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9949376" y="1540691"/>
            <a:ext cx="0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365618"/>
            <a:ext cx="91440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Statistical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analysis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and </a:t>
            </a:r>
            <a:r>
              <a:rPr lang="fr-FR" sz="2000" dirty="0" err="1">
                <a:latin typeface="Century Gothic" charset="0"/>
                <a:ea typeface="Century Gothic" charset="0"/>
                <a:cs typeface="Century Gothic" charset="0"/>
              </a:rPr>
              <a:t>study</a:t>
            </a:r>
            <a:r>
              <a:rPr lang="fr-FR" sz="2000" dirty="0">
                <a:latin typeface="Century Gothic" charset="0"/>
                <a:ea typeface="Century Gothic" charset="0"/>
                <a:cs typeface="Century Gothic" charset="0"/>
              </a:rPr>
              <a:t> flow chart </a:t>
            </a: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A33F08B8-0028-FE4E-B38C-3484D84112D6}"/>
              </a:ext>
            </a:extLst>
          </p:cNvPr>
          <p:cNvSpPr txBox="1">
            <a:spLocks/>
          </p:cNvSpPr>
          <p:nvPr/>
        </p:nvSpPr>
        <p:spPr>
          <a:xfrm>
            <a:off x="-4022" y="1150979"/>
            <a:ext cx="3936733" cy="3814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3C3C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i="1" u="sng" dirty="0"/>
              <a:t>Main analysis: Propensity score matched cohorts:</a:t>
            </a:r>
          </a:p>
          <a:p>
            <a:r>
              <a:rPr lang="en-US" sz="1200" dirty="0"/>
              <a:t>Prop. Score: 25 clinical, anatomical, and procedural variables</a:t>
            </a:r>
          </a:p>
          <a:p>
            <a:r>
              <a:rPr lang="en-US" sz="1200" dirty="0"/>
              <a:t>Time of the procedure (within 3 months of each other)</a:t>
            </a:r>
          </a:p>
          <a:p>
            <a:r>
              <a:rPr lang="en-US" sz="1200" dirty="0"/>
              <a:t>Adjusted on each center</a:t>
            </a:r>
          </a:p>
          <a:p>
            <a:r>
              <a:rPr lang="en-US" sz="1200" dirty="0"/>
              <a:t>Missing data were </a:t>
            </a:r>
            <a:r>
              <a:rPr lang="en-US" sz="1200" dirty="0" err="1"/>
              <a:t>handeld</a:t>
            </a:r>
            <a:r>
              <a:rPr lang="en-US" sz="1200" dirty="0"/>
              <a:t> by multiple imputations (m=10). 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2" name="Zone de texte 2"/>
          <p:cNvSpPr txBox="1"/>
          <p:nvPr/>
        </p:nvSpPr>
        <p:spPr>
          <a:xfrm>
            <a:off x="4664676" y="821554"/>
            <a:ext cx="3111351" cy="4953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12804 patients treated with SE- or BE THV between 01/2013 and 12/2015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7" name="Zone de texte 4"/>
          <p:cNvSpPr txBox="1"/>
          <p:nvPr/>
        </p:nvSpPr>
        <p:spPr>
          <a:xfrm>
            <a:off x="6882927" y="1453380"/>
            <a:ext cx="1595437" cy="55435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559 Valve in Valve TAVR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104 Other valves types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8" name="Zone de texte 5"/>
          <p:cNvSpPr txBox="1"/>
          <p:nvPr/>
        </p:nvSpPr>
        <p:spPr>
          <a:xfrm>
            <a:off x="5162076" y="2122035"/>
            <a:ext cx="2333625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12141 patients included in analysis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Zone de texte 12"/>
          <p:cNvSpPr txBox="1"/>
          <p:nvPr/>
        </p:nvSpPr>
        <p:spPr>
          <a:xfrm>
            <a:off x="3937710" y="3965455"/>
            <a:ext cx="10080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3910 SE-THV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Zone de texte 13"/>
          <p:cNvSpPr txBox="1"/>
          <p:nvPr/>
        </p:nvSpPr>
        <p:spPr>
          <a:xfrm>
            <a:off x="7983253" y="3965455"/>
            <a:ext cx="1008000" cy="2857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3910 </a:t>
            </a:r>
            <a:r>
              <a:rPr lang="en-US" sz="1100" b="1" dirty="0">
                <a:solidFill>
                  <a:srgbClr val="000000"/>
                </a:solidFill>
                <a:effectLst/>
                <a:latin typeface="Calibri" charset="0"/>
                <a:ea typeface="Calibri" charset="0"/>
                <a:cs typeface="Calibri" charset="0"/>
              </a:rPr>
              <a:t>BE-THV</a:t>
            </a:r>
            <a:endParaRPr lang="fr-FR" sz="1600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35" name="Connecteur droit avec flèche 34"/>
          <p:cNvCxnSpPr>
            <a:stCxn id="41" idx="2"/>
          </p:cNvCxnSpPr>
          <p:nvPr/>
        </p:nvCxnSpPr>
        <p:spPr>
          <a:xfrm>
            <a:off x="6327302" y="1316854"/>
            <a:ext cx="1587" cy="805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439764" y="2570662"/>
            <a:ext cx="403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H="1">
            <a:off x="4439763" y="2575023"/>
            <a:ext cx="1" cy="140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6330159" y="1723308"/>
            <a:ext cx="552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325715" y="2422504"/>
            <a:ext cx="1587" cy="14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H="1">
            <a:off x="8487252" y="2576692"/>
            <a:ext cx="1" cy="140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 à coins arrondis 43"/>
          <p:cNvSpPr>
            <a:spLocks noChangeArrowheads="1"/>
          </p:cNvSpPr>
          <p:nvPr/>
        </p:nvSpPr>
        <p:spPr bwMode="auto">
          <a:xfrm rot="5400000">
            <a:off x="6233615" y="2723387"/>
            <a:ext cx="391160" cy="2693664"/>
          </a:xfrm>
          <a:prstGeom prst="roundRect">
            <a:avLst>
              <a:gd name="adj" fmla="val 13032"/>
            </a:avLst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i="1" dirty="0" err="1">
                <a:latin typeface="Calibri" charset="0"/>
                <a:ea typeface="Calibri" charset="0"/>
                <a:cs typeface="Calibri" charset="0"/>
              </a:rPr>
              <a:t>Propensity</a:t>
            </a:r>
            <a:r>
              <a:rPr lang="fr-FR" sz="1400" i="1" dirty="0">
                <a:latin typeface="Calibri" charset="0"/>
                <a:ea typeface="Calibri" charset="0"/>
                <a:cs typeface="Calibri" charset="0"/>
              </a:rPr>
              <a:t>-score </a:t>
            </a:r>
            <a:r>
              <a:rPr lang="fr-FR" sz="1400" i="1" dirty="0" err="1">
                <a:latin typeface="Calibri" charset="0"/>
                <a:ea typeface="Calibri" charset="0"/>
                <a:cs typeface="Calibri" charset="0"/>
              </a:rPr>
              <a:t>matched</a:t>
            </a:r>
            <a:r>
              <a:rPr lang="fr-FR" sz="14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latin typeface="Calibri" charset="0"/>
                <a:ea typeface="Calibri" charset="0"/>
                <a:cs typeface="Calibri" charset="0"/>
              </a:rPr>
              <a:t>cohort</a:t>
            </a:r>
            <a:r>
              <a:rPr lang="fr-FR" sz="1400" i="1" dirty="0">
                <a:latin typeface="Calibri" charset="0"/>
                <a:ea typeface="Calibri" charset="0"/>
                <a:cs typeface="Calibri" charset="0"/>
              </a:rPr>
              <a:t> </a:t>
            </a:r>
            <a:endParaRPr lang="fr-FR" sz="2000" i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51807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Personnalisée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7A2531"/>
      </a:accent1>
      <a:accent2>
        <a:srgbClr val="6384E7"/>
      </a:accent2>
      <a:accent3>
        <a:srgbClr val="CDA5CC"/>
      </a:accent3>
      <a:accent4>
        <a:srgbClr val="8B7A68"/>
      </a:accent4>
      <a:accent5>
        <a:srgbClr val="000000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28833</TotalTime>
  <Words>4363</Words>
  <Application>Microsoft Office PowerPoint</Application>
  <PresentationFormat>On-screen Show (16:9)</PresentationFormat>
  <Paragraphs>838</Paragraphs>
  <Slides>38</Slides>
  <Notes>14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Century Gothic</vt:lpstr>
      <vt:lpstr>Lub Dub</vt:lpstr>
      <vt:lpstr>Lub Dub Medium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Allergan,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Cathy Lewis</cp:lastModifiedBy>
  <cp:revision>1346</cp:revision>
  <cp:lastPrinted>2019-06-27T09:17:54Z</cp:lastPrinted>
  <dcterms:created xsi:type="dcterms:W3CDTF">2016-03-23T19:41:18Z</dcterms:created>
  <dcterms:modified xsi:type="dcterms:W3CDTF">2019-11-16T21:32:30Z</dcterms:modified>
</cp:coreProperties>
</file>